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3"/>
  </p:notesMasterIdLst>
  <p:sldIdLst>
    <p:sldId id="256" r:id="rId5"/>
    <p:sldId id="344" r:id="rId6"/>
    <p:sldId id="325" r:id="rId7"/>
    <p:sldId id="315" r:id="rId8"/>
    <p:sldId id="258" r:id="rId9"/>
    <p:sldId id="312" r:id="rId10"/>
    <p:sldId id="260" r:id="rId11"/>
    <p:sldId id="259" r:id="rId12"/>
    <p:sldId id="350" r:id="rId13"/>
    <p:sldId id="261" r:id="rId14"/>
    <p:sldId id="262" r:id="rId15"/>
    <p:sldId id="263" r:id="rId16"/>
    <p:sldId id="264" r:id="rId17"/>
    <p:sldId id="304" r:id="rId18"/>
    <p:sldId id="308" r:id="rId19"/>
    <p:sldId id="305" r:id="rId20"/>
    <p:sldId id="318" r:id="rId21"/>
    <p:sldId id="306" r:id="rId22"/>
    <p:sldId id="307" r:id="rId23"/>
    <p:sldId id="265" r:id="rId24"/>
    <p:sldId id="316" r:id="rId25"/>
    <p:sldId id="345" r:id="rId26"/>
    <p:sldId id="346" r:id="rId27"/>
    <p:sldId id="347" r:id="rId28"/>
    <p:sldId id="348" r:id="rId29"/>
    <p:sldId id="317" r:id="rId30"/>
    <p:sldId id="266" r:id="rId31"/>
    <p:sldId id="267" r:id="rId32"/>
    <p:sldId id="309" r:id="rId33"/>
    <p:sldId id="313" r:id="rId34"/>
    <p:sldId id="270" r:id="rId35"/>
    <p:sldId id="271" r:id="rId36"/>
    <p:sldId id="310" r:id="rId37"/>
    <p:sldId id="327" r:id="rId38"/>
    <p:sldId id="319" r:id="rId39"/>
    <p:sldId id="272" r:id="rId40"/>
    <p:sldId id="273" r:id="rId41"/>
    <p:sldId id="274" r:id="rId42"/>
    <p:sldId id="275" r:id="rId43"/>
    <p:sldId id="276" r:id="rId44"/>
    <p:sldId id="278" r:id="rId45"/>
    <p:sldId id="328" r:id="rId46"/>
    <p:sldId id="279" r:id="rId47"/>
    <p:sldId id="311" r:id="rId48"/>
    <p:sldId id="280" r:id="rId49"/>
    <p:sldId id="349" r:id="rId50"/>
    <p:sldId id="326" r:id="rId51"/>
    <p:sldId id="333" r:id="rId52"/>
    <p:sldId id="332" r:id="rId53"/>
    <p:sldId id="351" r:id="rId54"/>
    <p:sldId id="281" r:id="rId55"/>
    <p:sldId id="282" r:id="rId56"/>
    <p:sldId id="340" r:id="rId57"/>
    <p:sldId id="334" r:id="rId58"/>
    <p:sldId id="335" r:id="rId59"/>
    <p:sldId id="336" r:id="rId60"/>
    <p:sldId id="337" r:id="rId61"/>
    <p:sldId id="283" r:id="rId62"/>
    <p:sldId id="284" r:id="rId63"/>
    <p:sldId id="324" r:id="rId64"/>
    <p:sldId id="285" r:id="rId65"/>
    <p:sldId id="286" r:id="rId66"/>
    <p:sldId id="320" r:id="rId67"/>
    <p:sldId id="287" r:id="rId68"/>
    <p:sldId id="288" r:id="rId69"/>
    <p:sldId id="289" r:id="rId70"/>
    <p:sldId id="290" r:id="rId71"/>
    <p:sldId id="302" r:id="rId72"/>
    <p:sldId id="321" r:id="rId73"/>
    <p:sldId id="291" r:id="rId74"/>
    <p:sldId id="292" r:id="rId75"/>
    <p:sldId id="293" r:id="rId76"/>
    <p:sldId id="294" r:id="rId77"/>
    <p:sldId id="295" r:id="rId78"/>
    <p:sldId id="322" r:id="rId79"/>
    <p:sldId id="296" r:id="rId80"/>
    <p:sldId id="341" r:id="rId81"/>
    <p:sldId id="342" r:id="rId82"/>
    <p:sldId id="314" r:id="rId83"/>
    <p:sldId id="330" r:id="rId84"/>
    <p:sldId id="297" r:id="rId85"/>
    <p:sldId id="331" r:id="rId86"/>
    <p:sldId id="329" r:id="rId87"/>
    <p:sldId id="298" r:id="rId88"/>
    <p:sldId id="299" r:id="rId89"/>
    <p:sldId id="300" r:id="rId90"/>
    <p:sldId id="301" r:id="rId91"/>
    <p:sldId id="343"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731168-AB49-4859-86C3-999BDA38E3CE}" v="1" dt="2022-02-11T18:05:21.565"/>
    <p1510:client id="{BCFD792E-D906-4886-9B11-3D4B3D144C1B}" v="2" dt="2022-02-13T10:45:43.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46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11128_TY_UTSAVI JITEN VISARIA" userId="S::utsavi.v@somaiya.edu::5cb08987-c0d1-4852-9727-94091749b0cd" providerId="AD" clId="Web-{BCFD792E-D906-4886-9B11-3D4B3D144C1B}"/>
    <pc:docChg chg="modSld">
      <pc:chgData name="1911128_TY_UTSAVI JITEN VISARIA" userId="S::utsavi.v@somaiya.edu::5cb08987-c0d1-4852-9727-94091749b0cd" providerId="AD" clId="Web-{BCFD792E-D906-4886-9B11-3D4B3D144C1B}" dt="2022-02-13T10:45:43.541" v="1"/>
      <pc:docMkLst>
        <pc:docMk/>
      </pc:docMkLst>
      <pc:sldChg chg="delSp">
        <pc:chgData name="1911128_TY_UTSAVI JITEN VISARIA" userId="S::utsavi.v@somaiya.edu::5cb08987-c0d1-4852-9727-94091749b0cd" providerId="AD" clId="Web-{BCFD792E-D906-4886-9B11-3D4B3D144C1B}" dt="2022-02-13T10:45:43.541" v="1"/>
        <pc:sldMkLst>
          <pc:docMk/>
          <pc:sldMk cId="1197528135" sldId="312"/>
        </pc:sldMkLst>
        <pc:spChg chg="del">
          <ac:chgData name="1911128_TY_UTSAVI JITEN VISARIA" userId="S::utsavi.v@somaiya.edu::5cb08987-c0d1-4852-9727-94091749b0cd" providerId="AD" clId="Web-{BCFD792E-D906-4886-9B11-3D4B3D144C1B}" dt="2022-02-13T10:45:33.822" v="0"/>
          <ac:spMkLst>
            <pc:docMk/>
            <pc:sldMk cId="1197528135" sldId="312"/>
            <ac:spMk id="2" creationId="{00000000-0000-0000-0000-000000000000}"/>
          </ac:spMkLst>
        </pc:spChg>
        <pc:spChg chg="del">
          <ac:chgData name="1911128_TY_UTSAVI JITEN VISARIA" userId="S::utsavi.v@somaiya.edu::5cb08987-c0d1-4852-9727-94091749b0cd" providerId="AD" clId="Web-{BCFD792E-D906-4886-9B11-3D4B3D144C1B}" dt="2022-02-13T10:45:43.541" v="1"/>
          <ac:spMkLst>
            <pc:docMk/>
            <pc:sldMk cId="1197528135" sldId="312"/>
            <ac:spMk id="3" creationId="{00000000-0000-0000-0000-000000000000}"/>
          </ac:spMkLst>
        </pc:spChg>
      </pc:sldChg>
    </pc:docChg>
  </pc:docChgLst>
  <pc:docChgLst>
    <pc:chgData name="1911087_TY_KASKHEDIKAR ISHA YOGESH" userId="S::isha.kaskhedikar@somaiya.edu::b576bfdd-55bc-47e9-b1cd-ddc2cfe9d603" providerId="AD" clId="Web-{40731168-AB49-4859-86C3-999BDA38E3CE}"/>
    <pc:docChg chg="modSld">
      <pc:chgData name="1911087_TY_KASKHEDIKAR ISHA YOGESH" userId="S::isha.kaskhedikar@somaiya.edu::b576bfdd-55bc-47e9-b1cd-ddc2cfe9d603" providerId="AD" clId="Web-{40731168-AB49-4859-86C3-999BDA38E3CE}" dt="2022-02-11T18:05:21.565" v="0"/>
      <pc:docMkLst>
        <pc:docMk/>
      </pc:docMkLst>
      <pc:sldChg chg="addSp">
        <pc:chgData name="1911087_TY_KASKHEDIKAR ISHA YOGESH" userId="S::isha.kaskhedikar@somaiya.edu::b576bfdd-55bc-47e9-b1cd-ddc2cfe9d603" providerId="AD" clId="Web-{40731168-AB49-4859-86C3-999BDA38E3CE}" dt="2022-02-11T18:05:21.565" v="0"/>
        <pc:sldMkLst>
          <pc:docMk/>
          <pc:sldMk cId="1226298689" sldId="343"/>
        </pc:sldMkLst>
        <pc:spChg chg="add">
          <ac:chgData name="1911087_TY_KASKHEDIKAR ISHA YOGESH" userId="S::isha.kaskhedikar@somaiya.edu::b576bfdd-55bc-47e9-b1cd-ddc2cfe9d603" providerId="AD" clId="Web-{40731168-AB49-4859-86C3-999BDA38E3CE}" dt="2022-02-11T18:05:21.565" v="0"/>
          <ac:spMkLst>
            <pc:docMk/>
            <pc:sldMk cId="1226298689" sldId="343"/>
            <ac:spMk id="4" creationId="{1058733A-E7C6-4AF7-A4AA-578E050D616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F76FFC-1559-4254-A26D-F2B57FF2FACF}" type="datetimeFigureOut">
              <a:rPr lang="en-IN" smtClean="0"/>
              <a:t>14-02-2022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902386-7CE2-4A3D-98FC-C176829B486D}" type="slidenum">
              <a:rPr lang="en-IN" smtClean="0"/>
              <a:t>‹#›</a:t>
            </a:fld>
            <a:endParaRPr lang="en-IN"/>
          </a:p>
        </p:txBody>
      </p:sp>
    </p:spTree>
    <p:extLst>
      <p:ext uri="{BB962C8B-B14F-4D97-AF65-F5344CB8AC3E}">
        <p14:creationId xmlns:p14="http://schemas.microsoft.com/office/powerpoint/2010/main" val="178255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02386-7CE2-4A3D-98FC-C176829B486D}" type="slidenum">
              <a:rPr lang="en-IN" smtClean="0"/>
              <a:t>26</a:t>
            </a:fld>
            <a:endParaRPr lang="en-IN"/>
          </a:p>
        </p:txBody>
      </p:sp>
    </p:spTree>
    <p:extLst>
      <p:ext uri="{BB962C8B-B14F-4D97-AF65-F5344CB8AC3E}">
        <p14:creationId xmlns:p14="http://schemas.microsoft.com/office/powerpoint/2010/main" val="2777445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02386-7CE2-4A3D-98FC-C176829B486D}" type="slidenum">
              <a:rPr lang="en-IN" smtClean="0"/>
              <a:t>59</a:t>
            </a:fld>
            <a:endParaRPr lang="en-IN"/>
          </a:p>
        </p:txBody>
      </p:sp>
    </p:spTree>
    <p:extLst>
      <p:ext uri="{BB962C8B-B14F-4D97-AF65-F5344CB8AC3E}">
        <p14:creationId xmlns:p14="http://schemas.microsoft.com/office/powerpoint/2010/main" val="2021474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902386-7CE2-4A3D-98FC-C176829B486D}" type="slidenum">
              <a:rPr lang="en-IN" smtClean="0"/>
              <a:t>64</a:t>
            </a:fld>
            <a:endParaRPr lang="en-IN"/>
          </a:p>
        </p:txBody>
      </p:sp>
    </p:spTree>
    <p:extLst>
      <p:ext uri="{BB962C8B-B14F-4D97-AF65-F5344CB8AC3E}">
        <p14:creationId xmlns:p14="http://schemas.microsoft.com/office/powerpoint/2010/main" val="470791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902386-7CE2-4A3D-98FC-C176829B486D}" type="slidenum">
              <a:rPr lang="en-IN" smtClean="0"/>
              <a:t>69</a:t>
            </a:fld>
            <a:endParaRPr lang="en-IN"/>
          </a:p>
        </p:txBody>
      </p:sp>
    </p:spTree>
    <p:extLst>
      <p:ext uri="{BB962C8B-B14F-4D97-AF65-F5344CB8AC3E}">
        <p14:creationId xmlns:p14="http://schemas.microsoft.com/office/powerpoint/2010/main" val="257621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hansonrobotics.com/sophia/"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Module 2</a:t>
            </a:r>
          </a:p>
        </p:txBody>
      </p:sp>
      <p:sp>
        <p:nvSpPr>
          <p:cNvPr id="3" name="Subtitle 2"/>
          <p:cNvSpPr>
            <a:spLocks noGrp="1"/>
          </p:cNvSpPr>
          <p:nvPr>
            <p:ph type="subTitle" idx="1"/>
          </p:nvPr>
        </p:nvSpPr>
        <p:spPr/>
        <p:txBody>
          <a:bodyPr>
            <a:normAutofit/>
          </a:bodyPr>
          <a:lstStyle/>
          <a:p>
            <a:r>
              <a:rPr lang="en-IN" sz="4400" dirty="0"/>
              <a:t>Chapter 2</a:t>
            </a:r>
          </a:p>
        </p:txBody>
      </p:sp>
    </p:spTree>
    <p:extLst>
      <p:ext uri="{BB962C8B-B14F-4D97-AF65-F5344CB8AC3E}">
        <p14:creationId xmlns:p14="http://schemas.microsoft.com/office/powerpoint/2010/main" val="3984050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44144"/>
            <a:ext cx="12725400" cy="715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110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IN" dirty="0"/>
              <a:t>The concept of rationality</a:t>
            </a:r>
          </a:p>
        </p:txBody>
      </p:sp>
      <p:sp>
        <p:nvSpPr>
          <p:cNvPr id="3" name="Content Placeholder 2"/>
          <p:cNvSpPr>
            <a:spLocks noGrp="1"/>
          </p:cNvSpPr>
          <p:nvPr>
            <p:ph idx="1"/>
          </p:nvPr>
        </p:nvSpPr>
        <p:spPr>
          <a:xfrm>
            <a:off x="0" y="914400"/>
            <a:ext cx="9144000" cy="5943600"/>
          </a:xfrm>
        </p:spPr>
        <p:txBody>
          <a:bodyPr>
            <a:normAutofit/>
          </a:bodyPr>
          <a:lstStyle/>
          <a:p>
            <a:pPr algn="just">
              <a:lnSpc>
                <a:spcPct val="150000"/>
              </a:lnSpc>
            </a:pPr>
            <a:r>
              <a:rPr lang="en-IN" sz="2800" dirty="0"/>
              <a:t>A rational agent is one that does the </a:t>
            </a:r>
            <a:r>
              <a:rPr lang="en-IN" sz="2800" b="1" dirty="0">
                <a:solidFill>
                  <a:srgbClr val="FF0000"/>
                </a:solidFill>
              </a:rPr>
              <a:t>RIGHT THING</a:t>
            </a:r>
          </a:p>
          <a:p>
            <a:pPr algn="just">
              <a:lnSpc>
                <a:spcPct val="150000"/>
              </a:lnSpc>
            </a:pPr>
            <a:r>
              <a:rPr lang="en-IN" sz="2800" b="1" dirty="0">
                <a:solidFill>
                  <a:srgbClr val="FF0000"/>
                </a:solidFill>
              </a:rPr>
              <a:t>PERFORMANCE MEASURE </a:t>
            </a:r>
            <a:r>
              <a:rPr lang="en-IN" sz="2800" dirty="0"/>
              <a:t>evaluates any given sequence of “</a:t>
            </a:r>
            <a:r>
              <a:rPr lang="en-IN" sz="2800" u="sng" dirty="0"/>
              <a:t>environment states”</a:t>
            </a:r>
            <a:r>
              <a:rPr lang="en-IN" sz="2800" dirty="0"/>
              <a:t>. </a:t>
            </a:r>
          </a:p>
          <a:p>
            <a:pPr lvl="2" algn="just">
              <a:lnSpc>
                <a:spcPct val="150000"/>
              </a:lnSpc>
            </a:pPr>
            <a:r>
              <a:rPr lang="en-IN" sz="2000" dirty="0">
                <a:solidFill>
                  <a:srgbClr val="FF0000"/>
                </a:solidFill>
              </a:rPr>
              <a:t>Notice that we said environment states, </a:t>
            </a:r>
            <a:r>
              <a:rPr lang="en-IN" sz="2000" b="1" u="sng" dirty="0"/>
              <a:t>not “agent” states</a:t>
            </a:r>
          </a:p>
          <a:p>
            <a:pPr lvl="2" algn="just">
              <a:lnSpc>
                <a:spcPct val="150000"/>
              </a:lnSpc>
            </a:pPr>
            <a:r>
              <a:rPr lang="en-IN" sz="2000" dirty="0">
                <a:solidFill>
                  <a:srgbClr val="FF0000"/>
                </a:solidFill>
              </a:rPr>
              <a:t>Not </a:t>
            </a:r>
            <a:r>
              <a:rPr lang="en-IN" sz="2000" u="sng" dirty="0">
                <a:solidFill>
                  <a:srgbClr val="FF0000"/>
                </a:solidFill>
              </a:rPr>
              <a:t>one ﬁxed performance </a:t>
            </a:r>
            <a:r>
              <a:rPr lang="en-IN" sz="2000" dirty="0">
                <a:solidFill>
                  <a:srgbClr val="FF0000"/>
                </a:solidFill>
              </a:rPr>
              <a:t>measure for all  tasks and agents</a:t>
            </a:r>
          </a:p>
          <a:p>
            <a:pPr lvl="1" algn="just">
              <a:lnSpc>
                <a:spcPct val="150000"/>
              </a:lnSpc>
            </a:pPr>
            <a:r>
              <a:rPr lang="en-IN" sz="2400" dirty="0">
                <a:solidFill>
                  <a:srgbClr val="FF0000"/>
                </a:solidFill>
              </a:rPr>
              <a:t>Example</a:t>
            </a:r>
            <a:r>
              <a:rPr lang="en-IN" sz="2400" dirty="0">
                <a:solidFill>
                  <a:srgbClr val="FF0000"/>
                </a:solidFill>
                <a:sym typeface="Wingdings" pitchFamily="2" charset="2"/>
              </a:rPr>
              <a:t>:- (Notorious)</a:t>
            </a:r>
            <a:r>
              <a:rPr lang="en-IN" sz="2400" b="1" dirty="0">
                <a:solidFill>
                  <a:srgbClr val="FF0000"/>
                </a:solidFill>
                <a:sym typeface="Wingdings" pitchFamily="2" charset="2"/>
              </a:rPr>
              <a:t>H</a:t>
            </a:r>
            <a:r>
              <a:rPr lang="en-IN" sz="2400" b="1" dirty="0">
                <a:solidFill>
                  <a:srgbClr val="FF0000"/>
                </a:solidFill>
              </a:rPr>
              <a:t>uman Agents</a:t>
            </a:r>
            <a:r>
              <a:rPr lang="en-IN" sz="2400" dirty="0">
                <a:solidFill>
                  <a:srgbClr val="FF0000"/>
                </a:solidFill>
              </a:rPr>
              <a:t>[Nobel Prize](Sour Grapes !) </a:t>
            </a:r>
            <a:r>
              <a:rPr lang="en-IN" sz="3200" dirty="0"/>
              <a:t>v/s </a:t>
            </a:r>
            <a:r>
              <a:rPr lang="en-IN" sz="2400" dirty="0">
                <a:solidFill>
                  <a:srgbClr val="FF0000"/>
                </a:solidFill>
              </a:rPr>
              <a:t>            </a:t>
            </a:r>
            <a:r>
              <a:rPr lang="en-IN" sz="2400" b="1" dirty="0">
                <a:solidFill>
                  <a:srgbClr val="FF0000"/>
                </a:solidFill>
              </a:rPr>
              <a:t>Vacuum Cleaner Agent</a:t>
            </a:r>
            <a:r>
              <a:rPr lang="en-IN" sz="2400" dirty="0">
                <a:solidFill>
                  <a:srgbClr val="FF0000"/>
                </a:solidFill>
              </a:rPr>
              <a:t> (Rational Agent)-			                  </a:t>
            </a:r>
            <a:r>
              <a:rPr lang="en-IN" sz="2400" dirty="0" err="1">
                <a:solidFill>
                  <a:srgbClr val="FF0000"/>
                </a:solidFill>
              </a:rPr>
              <a:t>clean,dump,clean</a:t>
            </a:r>
            <a:r>
              <a:rPr lang="en-IN" sz="2400" dirty="0">
                <a:solidFill>
                  <a:srgbClr val="FF0000"/>
                </a:solidFill>
              </a:rPr>
              <a:t>…</a:t>
            </a:r>
          </a:p>
          <a:p>
            <a:pPr marL="457200" lvl="1" indent="0" algn="just">
              <a:buNone/>
            </a:pPr>
            <a:r>
              <a:rPr lang="en-IN" dirty="0">
                <a:solidFill>
                  <a:srgbClr val="FF0000"/>
                </a:solidFill>
              </a:rPr>
              <a:t> </a:t>
            </a:r>
          </a:p>
        </p:txBody>
      </p:sp>
    </p:spTree>
    <p:extLst>
      <p:ext uri="{BB962C8B-B14F-4D97-AF65-F5344CB8AC3E}">
        <p14:creationId xmlns:p14="http://schemas.microsoft.com/office/powerpoint/2010/main" val="100728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lnSpc>
                <a:spcPct val="150000"/>
              </a:lnSpc>
              <a:buNone/>
            </a:pPr>
            <a:r>
              <a:rPr lang="en-IN" dirty="0">
                <a:solidFill>
                  <a:srgbClr val="FF0000"/>
                </a:solidFill>
              </a:rPr>
              <a:t>General Rule:- </a:t>
            </a:r>
            <a:r>
              <a:rPr lang="en-IN" dirty="0"/>
              <a:t>It is better to design performance measures according to what one actually wants in the “</a:t>
            </a:r>
            <a:r>
              <a:rPr lang="en-IN" b="1" dirty="0"/>
              <a:t>environment”</a:t>
            </a:r>
            <a:r>
              <a:rPr lang="en-IN" dirty="0"/>
              <a:t>, rather than according to how one thinks the agent should behave</a:t>
            </a:r>
          </a:p>
        </p:txBody>
      </p:sp>
    </p:spTree>
    <p:extLst>
      <p:ext uri="{BB962C8B-B14F-4D97-AF65-F5344CB8AC3E}">
        <p14:creationId xmlns:p14="http://schemas.microsoft.com/office/powerpoint/2010/main" val="341802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4525963"/>
          </a:xfrm>
        </p:spPr>
        <p:txBody>
          <a:bodyPr>
            <a:noAutofit/>
          </a:bodyPr>
          <a:lstStyle/>
          <a:p>
            <a:pPr marL="0" indent="0" algn="just">
              <a:lnSpc>
                <a:spcPct val="150000"/>
              </a:lnSpc>
              <a:buNone/>
            </a:pPr>
            <a:r>
              <a:rPr lang="en-IN" dirty="0"/>
              <a:t>Rationality of Agent depends on 4 things</a:t>
            </a:r>
          </a:p>
          <a:p>
            <a:pPr algn="just">
              <a:lnSpc>
                <a:spcPct val="150000"/>
              </a:lnSpc>
            </a:pPr>
            <a:r>
              <a:rPr lang="en-IN" sz="2800" dirty="0"/>
              <a:t>The </a:t>
            </a:r>
            <a:r>
              <a:rPr lang="en-IN" sz="2800" b="1" dirty="0">
                <a:solidFill>
                  <a:srgbClr val="FF0000"/>
                </a:solidFill>
              </a:rPr>
              <a:t>PERFORMANCE MEASURE</a:t>
            </a:r>
            <a:r>
              <a:rPr lang="en-IN" sz="2800" dirty="0"/>
              <a:t> that deﬁnes the criterion of success. </a:t>
            </a:r>
          </a:p>
          <a:p>
            <a:pPr algn="just">
              <a:lnSpc>
                <a:spcPct val="150000"/>
              </a:lnSpc>
            </a:pPr>
            <a:r>
              <a:rPr lang="en-IN" sz="2800" dirty="0"/>
              <a:t>The </a:t>
            </a:r>
            <a:r>
              <a:rPr lang="en-IN" sz="2800" b="1" dirty="0">
                <a:solidFill>
                  <a:srgbClr val="FF0000"/>
                </a:solidFill>
              </a:rPr>
              <a:t>agent’s prior knowledge of the ENVIRONMENT.</a:t>
            </a:r>
            <a:r>
              <a:rPr lang="en-IN" sz="2800" dirty="0"/>
              <a:t> </a:t>
            </a:r>
          </a:p>
          <a:p>
            <a:pPr algn="just">
              <a:lnSpc>
                <a:spcPct val="150000"/>
              </a:lnSpc>
            </a:pPr>
            <a:r>
              <a:rPr lang="en-IN" sz="2800" dirty="0"/>
              <a:t>The </a:t>
            </a:r>
            <a:r>
              <a:rPr lang="en-IN" sz="2800" b="1" dirty="0">
                <a:solidFill>
                  <a:srgbClr val="FF0000"/>
                </a:solidFill>
              </a:rPr>
              <a:t>ACTIONS that the agent can perform</a:t>
            </a:r>
            <a:endParaRPr lang="en-IN" sz="2800" dirty="0"/>
          </a:p>
          <a:p>
            <a:pPr algn="just">
              <a:lnSpc>
                <a:spcPct val="150000"/>
              </a:lnSpc>
            </a:pPr>
            <a:r>
              <a:rPr lang="en-IN" sz="2800" dirty="0"/>
              <a:t>The </a:t>
            </a:r>
            <a:r>
              <a:rPr lang="en-IN" sz="2800" b="1" dirty="0">
                <a:solidFill>
                  <a:srgbClr val="FF0000"/>
                </a:solidFill>
              </a:rPr>
              <a:t>agent’s percept SEQUENCE to date</a:t>
            </a:r>
            <a:endParaRPr lang="en-IN" sz="2800" dirty="0"/>
          </a:p>
          <a:p>
            <a:pPr marL="0" indent="0" algn="just">
              <a:lnSpc>
                <a:spcPct val="150000"/>
              </a:lnSpc>
              <a:buNone/>
            </a:pPr>
            <a:r>
              <a:rPr lang="en-IN" sz="1800" b="1" u="sng" dirty="0" err="1">
                <a:solidFill>
                  <a:srgbClr val="FF0000"/>
                </a:solidFill>
              </a:rPr>
              <a:t>Defn</a:t>
            </a:r>
            <a:r>
              <a:rPr lang="en-IN" sz="1800" dirty="0"/>
              <a:t>: Percept sequence= action that is expected to maximize its performance measure[ given the evidence provided by the percept sequence and whatever built-in knowledge the agent has.]</a:t>
            </a:r>
          </a:p>
        </p:txBody>
      </p:sp>
    </p:spTree>
    <p:extLst>
      <p:ext uri="{BB962C8B-B14F-4D97-AF65-F5344CB8AC3E}">
        <p14:creationId xmlns:p14="http://schemas.microsoft.com/office/powerpoint/2010/main" val="2596852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9220200" cy="1143000"/>
          </a:xfrm>
        </p:spPr>
        <p:txBody>
          <a:bodyPr>
            <a:noAutofit/>
          </a:bodyPr>
          <a:lstStyle/>
          <a:p>
            <a:r>
              <a:rPr lang="en-IN" b="1" dirty="0">
                <a:solidFill>
                  <a:srgbClr val="FF0000"/>
                </a:solidFill>
              </a:rPr>
              <a:t>* PEAS -</a:t>
            </a:r>
            <a:r>
              <a:rPr lang="en-IN" sz="3600" b="1" dirty="0">
                <a:solidFill>
                  <a:srgbClr val="FF0000"/>
                </a:solidFill>
              </a:rPr>
              <a:t>Performance Measures, Environment, Actuators, and Sensors</a:t>
            </a:r>
            <a:br>
              <a:rPr lang="en-IN" sz="1600" b="1" dirty="0">
                <a:solidFill>
                  <a:srgbClr val="FF0000"/>
                </a:solidFill>
              </a:rPr>
            </a:br>
            <a:r>
              <a:rPr lang="en-IN" sz="2000" dirty="0"/>
              <a:t>PEAS is a type of model on which an AI agent works upon.</a:t>
            </a:r>
            <a:endParaRPr lang="en-IN" sz="2000" b="1" dirty="0">
              <a:solidFill>
                <a:srgbClr val="FF0000"/>
              </a:solidFill>
            </a:endParaRPr>
          </a:p>
        </p:txBody>
      </p:sp>
      <p:sp>
        <p:nvSpPr>
          <p:cNvPr id="3" name="Content Placeholder 2"/>
          <p:cNvSpPr>
            <a:spLocks noGrp="1"/>
          </p:cNvSpPr>
          <p:nvPr>
            <p:ph idx="1"/>
          </p:nvPr>
        </p:nvSpPr>
        <p:spPr>
          <a:xfrm>
            <a:off x="533400" y="1600200"/>
            <a:ext cx="8534400" cy="4876800"/>
          </a:xfrm>
        </p:spPr>
        <p:txBody>
          <a:bodyPr>
            <a:normAutofit/>
          </a:bodyPr>
          <a:lstStyle/>
          <a:p>
            <a:pPr>
              <a:lnSpc>
                <a:spcPct val="150000"/>
              </a:lnSpc>
            </a:pPr>
            <a:r>
              <a:rPr lang="en-IN" sz="2800" b="1" dirty="0"/>
              <a:t>Performance Measure</a:t>
            </a:r>
            <a:r>
              <a:rPr lang="en-IN" sz="2800" dirty="0"/>
              <a:t>: </a:t>
            </a:r>
            <a:r>
              <a:rPr lang="en-IN" sz="2800" u="sng" dirty="0"/>
              <a:t>Judge the performance </a:t>
            </a:r>
            <a:r>
              <a:rPr lang="en-IN" sz="2800" dirty="0"/>
              <a:t>of the agent. </a:t>
            </a:r>
          </a:p>
          <a:p>
            <a:pPr lvl="1">
              <a:lnSpc>
                <a:spcPct val="150000"/>
              </a:lnSpc>
            </a:pPr>
            <a:r>
              <a:rPr lang="en-IN" sz="2400" dirty="0"/>
              <a:t>For example, in case of </a:t>
            </a:r>
            <a:r>
              <a:rPr lang="en-IN" sz="2400" b="1" dirty="0"/>
              <a:t>pick and place robot</a:t>
            </a:r>
            <a:r>
              <a:rPr lang="en-IN" sz="2400" dirty="0"/>
              <a:t>, </a:t>
            </a:r>
            <a:r>
              <a:rPr lang="en-IN" sz="2400" dirty="0" err="1"/>
              <a:t>nos</a:t>
            </a:r>
            <a:r>
              <a:rPr lang="en-IN" sz="2400" dirty="0"/>
              <a:t> of correct parts in a bin can be the performance measure.</a:t>
            </a:r>
          </a:p>
          <a:p>
            <a:pPr>
              <a:lnSpc>
                <a:spcPct val="150000"/>
              </a:lnSpc>
            </a:pPr>
            <a:r>
              <a:rPr lang="en-IN" sz="2800" b="1" dirty="0"/>
              <a:t>Environment</a:t>
            </a:r>
            <a:r>
              <a:rPr lang="en-IN" sz="2800" dirty="0"/>
              <a:t>: The real environment where the agent needs to deliberate actions.</a:t>
            </a:r>
          </a:p>
        </p:txBody>
      </p:sp>
    </p:spTree>
    <p:extLst>
      <p:ext uri="{BB962C8B-B14F-4D97-AF65-F5344CB8AC3E}">
        <p14:creationId xmlns:p14="http://schemas.microsoft.com/office/powerpoint/2010/main" val="3370302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04800"/>
            <a:ext cx="8915400" cy="6324600"/>
          </a:xfrm>
        </p:spPr>
        <p:txBody>
          <a:bodyPr/>
          <a:lstStyle/>
          <a:p>
            <a:pPr algn="just">
              <a:lnSpc>
                <a:spcPct val="150000"/>
              </a:lnSpc>
            </a:pPr>
            <a:r>
              <a:rPr lang="en-IN" b="1" dirty="0"/>
              <a:t>Actuators: </a:t>
            </a:r>
          </a:p>
          <a:p>
            <a:pPr lvl="1" algn="just">
              <a:lnSpc>
                <a:spcPct val="150000"/>
              </a:lnSpc>
            </a:pPr>
            <a:r>
              <a:rPr lang="en-IN" dirty="0"/>
              <a:t>Tools, equipment using which agent performs </a:t>
            </a:r>
            <a:r>
              <a:rPr lang="en-IN" b="1" dirty="0">
                <a:solidFill>
                  <a:srgbClr val="FF0000"/>
                </a:solidFill>
              </a:rPr>
              <a:t>actions</a:t>
            </a:r>
            <a:r>
              <a:rPr lang="en-IN" dirty="0"/>
              <a:t> in the environment.</a:t>
            </a:r>
          </a:p>
          <a:p>
            <a:pPr lvl="1" algn="just">
              <a:lnSpc>
                <a:spcPct val="150000"/>
              </a:lnSpc>
            </a:pPr>
            <a:r>
              <a:rPr lang="en-IN" dirty="0"/>
              <a:t>This works as </a:t>
            </a:r>
            <a:r>
              <a:rPr lang="en-IN" b="1" dirty="0"/>
              <a:t>OUTPUT</a:t>
            </a:r>
            <a:r>
              <a:rPr lang="en-IN" dirty="0"/>
              <a:t> of the agent.</a:t>
            </a:r>
          </a:p>
          <a:p>
            <a:pPr algn="just">
              <a:lnSpc>
                <a:spcPct val="150000"/>
              </a:lnSpc>
            </a:pPr>
            <a:r>
              <a:rPr lang="en-IN" b="1" dirty="0"/>
              <a:t>Sensors</a:t>
            </a:r>
            <a:r>
              <a:rPr lang="en-IN" dirty="0"/>
              <a:t>: </a:t>
            </a:r>
          </a:p>
          <a:p>
            <a:pPr lvl="1" algn="just">
              <a:lnSpc>
                <a:spcPct val="150000"/>
              </a:lnSpc>
            </a:pPr>
            <a:r>
              <a:rPr lang="en-IN" dirty="0"/>
              <a:t>Tools using which agent captures the </a:t>
            </a:r>
            <a:r>
              <a:rPr lang="en-IN" b="1" dirty="0">
                <a:solidFill>
                  <a:srgbClr val="FF0000"/>
                </a:solidFill>
              </a:rPr>
              <a:t>state</a:t>
            </a:r>
            <a:r>
              <a:rPr lang="en-IN" dirty="0">
                <a:solidFill>
                  <a:srgbClr val="FF0000"/>
                </a:solidFill>
              </a:rPr>
              <a:t> </a:t>
            </a:r>
            <a:r>
              <a:rPr lang="en-IN" dirty="0"/>
              <a:t>of the environment. </a:t>
            </a:r>
          </a:p>
          <a:p>
            <a:pPr lvl="1" algn="just">
              <a:lnSpc>
                <a:spcPct val="150000"/>
              </a:lnSpc>
            </a:pPr>
            <a:r>
              <a:rPr lang="en-IN" dirty="0"/>
              <a:t>This works as </a:t>
            </a:r>
            <a:r>
              <a:rPr lang="en-IN" b="1" dirty="0"/>
              <a:t>INPUT</a:t>
            </a:r>
            <a:r>
              <a:rPr lang="en-IN" dirty="0"/>
              <a:t> to the agent</a:t>
            </a:r>
          </a:p>
        </p:txBody>
      </p:sp>
    </p:spTree>
    <p:extLst>
      <p:ext uri="{BB962C8B-B14F-4D97-AF65-F5344CB8AC3E}">
        <p14:creationId xmlns:p14="http://schemas.microsoft.com/office/powerpoint/2010/main" val="202437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296400" cy="1143000"/>
          </a:xfrm>
        </p:spPr>
        <p:txBody>
          <a:bodyPr>
            <a:normAutofit fontScale="90000"/>
          </a:bodyPr>
          <a:lstStyle/>
          <a:p>
            <a:r>
              <a:rPr lang="en-IN" dirty="0"/>
              <a:t>PEAS descriptor for Automated Car Driver</a:t>
            </a:r>
          </a:p>
        </p:txBody>
      </p:sp>
      <p:sp>
        <p:nvSpPr>
          <p:cNvPr id="3" name="Content Placeholder 2"/>
          <p:cNvSpPr>
            <a:spLocks noGrp="1"/>
          </p:cNvSpPr>
          <p:nvPr>
            <p:ph idx="1"/>
          </p:nvPr>
        </p:nvSpPr>
        <p:spPr>
          <a:xfrm>
            <a:off x="304800" y="1295400"/>
            <a:ext cx="8382000" cy="4830763"/>
          </a:xfrm>
        </p:spPr>
        <p:txBody>
          <a:bodyPr>
            <a:normAutofit/>
          </a:bodyPr>
          <a:lstStyle/>
          <a:p>
            <a:pPr algn="just">
              <a:lnSpc>
                <a:spcPct val="150000"/>
              </a:lnSpc>
            </a:pPr>
            <a:endParaRPr lang="en-IN" sz="2400" dirty="0"/>
          </a:p>
        </p:txBody>
      </p:sp>
      <p:pic>
        <p:nvPicPr>
          <p:cNvPr id="1026" name="Picture 2" descr="Agents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93524"/>
            <a:ext cx="9144000" cy="535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836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PEAS descriptor for Automated Car Driver</a:t>
            </a:r>
          </a:p>
        </p:txBody>
      </p:sp>
      <p:sp>
        <p:nvSpPr>
          <p:cNvPr id="3" name="Content Placeholder 2"/>
          <p:cNvSpPr>
            <a:spLocks noGrp="1"/>
          </p:cNvSpPr>
          <p:nvPr>
            <p:ph idx="1"/>
          </p:nvPr>
        </p:nvSpPr>
        <p:spPr/>
        <p:txBody>
          <a:bodyPr>
            <a:normAutofit lnSpcReduction="10000"/>
          </a:bodyPr>
          <a:lstStyle/>
          <a:p>
            <a:pPr algn="just">
              <a:lnSpc>
                <a:spcPct val="150000"/>
              </a:lnSpc>
            </a:pPr>
            <a:r>
              <a:rPr lang="en-IN" sz="2800" b="1" dirty="0"/>
              <a:t>Performance Measure:</a:t>
            </a:r>
          </a:p>
          <a:p>
            <a:pPr lvl="1" algn="just">
              <a:lnSpc>
                <a:spcPct val="150000"/>
              </a:lnSpc>
            </a:pPr>
            <a:r>
              <a:rPr lang="en-IN" sz="2400" u="sng" dirty="0"/>
              <a:t>Safety</a:t>
            </a:r>
            <a:r>
              <a:rPr lang="en-IN" sz="2400" dirty="0"/>
              <a:t>: Automated system should be able to drive the car safely without dashing anywhere.</a:t>
            </a:r>
          </a:p>
          <a:p>
            <a:pPr lvl="1" algn="just">
              <a:lnSpc>
                <a:spcPct val="150000"/>
              </a:lnSpc>
            </a:pPr>
            <a:r>
              <a:rPr lang="en-IN" sz="2400" u="sng" dirty="0"/>
              <a:t>Optimum speed:</a:t>
            </a:r>
            <a:r>
              <a:rPr lang="en-IN" sz="2400" dirty="0"/>
              <a:t> Automated system should be able to maintain the optimal speed depending upon the surroundings.</a:t>
            </a:r>
          </a:p>
          <a:p>
            <a:pPr lvl="1" algn="just">
              <a:lnSpc>
                <a:spcPct val="150000"/>
              </a:lnSpc>
            </a:pPr>
            <a:r>
              <a:rPr lang="en-IN" sz="2400" u="sng" dirty="0"/>
              <a:t>Comfortable journey: </a:t>
            </a:r>
            <a:r>
              <a:rPr lang="en-IN" sz="2400" dirty="0"/>
              <a:t>Automated system should be able to give a comfortable journey to the end user.</a:t>
            </a:r>
          </a:p>
          <a:p>
            <a:endParaRPr lang="en-IN" dirty="0"/>
          </a:p>
        </p:txBody>
      </p:sp>
    </p:spTree>
    <p:extLst>
      <p:ext uri="{BB962C8B-B14F-4D97-AF65-F5344CB8AC3E}">
        <p14:creationId xmlns:p14="http://schemas.microsoft.com/office/powerpoint/2010/main" val="1695565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525963"/>
          </a:xfrm>
        </p:spPr>
        <p:txBody>
          <a:bodyPr>
            <a:normAutofit/>
          </a:bodyPr>
          <a:lstStyle/>
          <a:p>
            <a:pPr algn="just">
              <a:lnSpc>
                <a:spcPct val="150000"/>
              </a:lnSpc>
            </a:pPr>
            <a:r>
              <a:rPr lang="en-IN" b="1" dirty="0"/>
              <a:t>Environment</a:t>
            </a:r>
            <a:r>
              <a:rPr lang="en-IN" dirty="0"/>
              <a:t>:</a:t>
            </a:r>
          </a:p>
          <a:p>
            <a:pPr lvl="1" algn="just">
              <a:lnSpc>
                <a:spcPct val="150000"/>
              </a:lnSpc>
            </a:pPr>
            <a:r>
              <a:rPr lang="en-IN" u="sng" dirty="0"/>
              <a:t>Roads</a:t>
            </a:r>
            <a:r>
              <a:rPr lang="en-IN" dirty="0"/>
              <a:t>: Automated car driver should be able to drive on any kind of a road ranging from city roads to highway.</a:t>
            </a:r>
          </a:p>
          <a:p>
            <a:pPr lvl="1" algn="just">
              <a:lnSpc>
                <a:spcPct val="150000"/>
              </a:lnSpc>
            </a:pPr>
            <a:r>
              <a:rPr lang="en-IN" u="sng" dirty="0"/>
              <a:t>Traffic conditions:</a:t>
            </a:r>
            <a:r>
              <a:rPr lang="en-IN" dirty="0"/>
              <a:t> You will find different sort of traffic conditions for different type of roads.</a:t>
            </a:r>
          </a:p>
          <a:p>
            <a:pPr algn="just">
              <a:lnSpc>
                <a:spcPct val="150000"/>
              </a:lnSpc>
            </a:pPr>
            <a:endParaRPr lang="en-IN" dirty="0"/>
          </a:p>
          <a:p>
            <a:pPr algn="just">
              <a:lnSpc>
                <a:spcPct val="150000"/>
              </a:lnSpc>
            </a:pPr>
            <a:endParaRPr lang="en-IN" dirty="0"/>
          </a:p>
          <a:p>
            <a:pPr algn="just">
              <a:lnSpc>
                <a:spcPct val="150000"/>
              </a:lnSpc>
            </a:pPr>
            <a:endParaRPr lang="en-IN" dirty="0"/>
          </a:p>
        </p:txBody>
      </p:sp>
      <p:sp>
        <p:nvSpPr>
          <p:cNvPr id="4" name="Title 1"/>
          <p:cNvSpPr>
            <a:spLocks noGrp="1"/>
          </p:cNvSpPr>
          <p:nvPr>
            <p:ph type="title"/>
          </p:nvPr>
        </p:nvSpPr>
        <p:spPr/>
        <p:txBody>
          <a:bodyPr>
            <a:normAutofit/>
          </a:bodyPr>
          <a:lstStyle/>
          <a:p>
            <a:endParaRPr lang="en-IN" dirty="0"/>
          </a:p>
        </p:txBody>
      </p:sp>
    </p:spTree>
    <p:extLst>
      <p:ext uri="{BB962C8B-B14F-4D97-AF65-F5344CB8AC3E}">
        <p14:creationId xmlns:p14="http://schemas.microsoft.com/office/powerpoint/2010/main" val="184097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457200"/>
            <a:ext cx="8534400" cy="6019800"/>
          </a:xfrm>
        </p:spPr>
        <p:txBody>
          <a:bodyPr/>
          <a:lstStyle/>
          <a:p>
            <a:pPr algn="just">
              <a:lnSpc>
                <a:spcPct val="150000"/>
              </a:lnSpc>
            </a:pPr>
            <a:r>
              <a:rPr lang="en-IN" b="1" dirty="0"/>
              <a:t>Actuators</a:t>
            </a:r>
            <a:r>
              <a:rPr lang="en-IN" dirty="0"/>
              <a:t>:</a:t>
            </a:r>
          </a:p>
          <a:p>
            <a:pPr lvl="1" algn="just">
              <a:lnSpc>
                <a:spcPct val="150000"/>
              </a:lnSpc>
            </a:pPr>
            <a:r>
              <a:rPr lang="en-IN" u="sng" dirty="0"/>
              <a:t>Steering wheel:</a:t>
            </a:r>
            <a:r>
              <a:rPr lang="en-IN" dirty="0"/>
              <a:t> used to direct car in desired directions.</a:t>
            </a:r>
          </a:p>
          <a:p>
            <a:pPr lvl="1" algn="just">
              <a:lnSpc>
                <a:spcPct val="150000"/>
              </a:lnSpc>
            </a:pPr>
            <a:r>
              <a:rPr lang="en-IN" u="sng" dirty="0"/>
              <a:t>Accelerator, </a:t>
            </a:r>
            <a:r>
              <a:rPr lang="en-IN" u="sng" dirty="0" err="1"/>
              <a:t>brake,gear</a:t>
            </a:r>
            <a:r>
              <a:rPr lang="en-IN" u="sng" dirty="0"/>
              <a:t>:</a:t>
            </a:r>
            <a:r>
              <a:rPr lang="en-IN" dirty="0"/>
              <a:t> To increase or decrease speed of the car.</a:t>
            </a:r>
          </a:p>
          <a:p>
            <a:pPr algn="just">
              <a:lnSpc>
                <a:spcPct val="150000"/>
              </a:lnSpc>
            </a:pPr>
            <a:r>
              <a:rPr lang="en-IN" b="1" dirty="0"/>
              <a:t>Sensors</a:t>
            </a:r>
            <a:r>
              <a:rPr lang="en-IN" dirty="0"/>
              <a:t>: To take i/p from environment in car driving example:- cameras.</a:t>
            </a:r>
          </a:p>
        </p:txBody>
      </p:sp>
    </p:spTree>
    <p:extLst>
      <p:ext uri="{BB962C8B-B14F-4D97-AF65-F5344CB8AC3E}">
        <p14:creationId xmlns:p14="http://schemas.microsoft.com/office/powerpoint/2010/main" val="96069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55" y="1905000"/>
            <a:ext cx="8782634" cy="1348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1720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Refer Vacuum Cleaner Agent Example on </a:t>
            </a:r>
            <a:r>
              <a:rPr lang="en-IN" dirty="0" err="1"/>
              <a:t>Pg</a:t>
            </a:r>
            <a:r>
              <a:rPr lang="en-IN" dirty="0"/>
              <a:t> 38- Russell  </a:t>
            </a:r>
            <a:r>
              <a:rPr lang="en-IN" dirty="0" err="1"/>
              <a:t>Norvig</a:t>
            </a:r>
            <a:endParaRPr lang="en-IN" dirty="0"/>
          </a:p>
        </p:txBody>
      </p:sp>
    </p:spTree>
    <p:extLst>
      <p:ext uri="{BB962C8B-B14F-4D97-AF65-F5344CB8AC3E}">
        <p14:creationId xmlns:p14="http://schemas.microsoft.com/office/powerpoint/2010/main" val="386433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fr-FR" dirty="0"/>
              <a:t>PEAS (Performance, </a:t>
            </a:r>
            <a:r>
              <a:rPr lang="fr-FR" dirty="0" err="1"/>
              <a:t>Environment</a:t>
            </a:r>
            <a:r>
              <a:rPr lang="fr-FR" dirty="0"/>
              <a:t>, </a:t>
            </a:r>
            <a:r>
              <a:rPr lang="fr-FR" dirty="0" err="1"/>
              <a:t>Actuators</a:t>
            </a:r>
            <a:r>
              <a:rPr lang="fr-FR" dirty="0"/>
              <a:t>, </a:t>
            </a:r>
            <a:r>
              <a:rPr lang="fr-FR" dirty="0" err="1"/>
              <a:t>Sensors</a:t>
            </a:r>
            <a:r>
              <a:rPr lang="fr-FR" dirty="0"/>
              <a:t>) description</a:t>
            </a:r>
            <a:br>
              <a:rPr lang="fr-FR" dirty="0"/>
            </a:br>
            <a:endParaRPr lang="en-IN" dirty="0"/>
          </a:p>
        </p:txBody>
      </p:sp>
      <p:sp>
        <p:nvSpPr>
          <p:cNvPr id="3" name="Content Placeholder 2"/>
          <p:cNvSpPr>
            <a:spLocks noGrp="1"/>
          </p:cNvSpPr>
          <p:nvPr>
            <p:ph sz="half" idx="1"/>
          </p:nvPr>
        </p:nvSpPr>
        <p:spPr/>
        <p:txBody>
          <a:bodyPr>
            <a:normAutofit fontScale="92500" lnSpcReduction="20000"/>
          </a:bodyPr>
          <a:lstStyle/>
          <a:p>
            <a:pPr marL="0" indent="0">
              <a:lnSpc>
                <a:spcPct val="200000"/>
              </a:lnSpc>
              <a:buNone/>
            </a:pPr>
            <a:r>
              <a:rPr lang="en-IN" sz="2000" dirty="0"/>
              <a:t>Performance: Safety, time, legal drive, comfort</a:t>
            </a:r>
          </a:p>
          <a:p>
            <a:pPr marL="0" indent="0">
              <a:lnSpc>
                <a:spcPct val="200000"/>
              </a:lnSpc>
              <a:buNone/>
            </a:pPr>
            <a:r>
              <a:rPr lang="en-IN" sz="2000" dirty="0"/>
              <a:t>Environment: Roads, other vehicles, road signs, pedestrian</a:t>
            </a:r>
          </a:p>
          <a:p>
            <a:pPr marL="0" indent="0">
              <a:lnSpc>
                <a:spcPct val="200000"/>
              </a:lnSpc>
              <a:buNone/>
            </a:pPr>
            <a:r>
              <a:rPr lang="en-IN" sz="2000" dirty="0"/>
              <a:t>Actuators: Steering, accelerator, brake, signal, horn</a:t>
            </a:r>
          </a:p>
          <a:p>
            <a:pPr marL="0" indent="0">
              <a:lnSpc>
                <a:spcPct val="200000"/>
              </a:lnSpc>
              <a:buNone/>
            </a:pPr>
            <a:r>
              <a:rPr lang="en-IN" sz="2000" dirty="0"/>
              <a:t>Sensors: Camera, GPS, speedometer, odometer, accelerometer, sonar.</a:t>
            </a:r>
          </a:p>
          <a:p>
            <a:pPr marL="0" indent="0">
              <a:lnSpc>
                <a:spcPct val="200000"/>
              </a:lnSpc>
              <a:buNone/>
            </a:pPr>
            <a:endParaRPr lang="en-IN" sz="2000" dirty="0"/>
          </a:p>
        </p:txBody>
      </p:sp>
      <p:sp>
        <p:nvSpPr>
          <p:cNvPr id="9" name="Content Placeholder 8"/>
          <p:cNvSpPr>
            <a:spLocks noGrp="1"/>
          </p:cNvSpPr>
          <p:nvPr>
            <p:ph sz="half" idx="2"/>
          </p:nvPr>
        </p:nvSpPr>
        <p:spPr>
          <a:xfrm>
            <a:off x="4572000" y="1524000"/>
            <a:ext cx="4191000" cy="4876800"/>
          </a:xfrm>
        </p:spPr>
        <p:txBody>
          <a:bodyPr>
            <a:normAutofit fontScale="92500" lnSpcReduction="20000"/>
          </a:bodyPr>
          <a:lstStyle/>
          <a:p>
            <a:endParaRPr lang="en-IN" dirty="0"/>
          </a:p>
          <a:p>
            <a:pPr>
              <a:lnSpc>
                <a:spcPct val="150000"/>
              </a:lnSpc>
            </a:pPr>
            <a:r>
              <a:rPr lang="en-IN" sz="2000" dirty="0"/>
              <a:t>Performance –which qualities it should have?</a:t>
            </a:r>
          </a:p>
          <a:p>
            <a:pPr>
              <a:lnSpc>
                <a:spcPct val="150000"/>
              </a:lnSpc>
            </a:pPr>
            <a:r>
              <a:rPr lang="en-IN" sz="2000" dirty="0"/>
              <a:t>Environment –where it should act?</a:t>
            </a:r>
          </a:p>
          <a:p>
            <a:pPr>
              <a:lnSpc>
                <a:spcPct val="150000"/>
              </a:lnSpc>
            </a:pPr>
            <a:r>
              <a:rPr lang="en-IN" sz="2000" dirty="0"/>
              <a:t>Actuators –how will it perform actions?</a:t>
            </a:r>
          </a:p>
          <a:p>
            <a:pPr>
              <a:lnSpc>
                <a:spcPct val="150000"/>
              </a:lnSpc>
            </a:pPr>
            <a:r>
              <a:rPr lang="en-IN" sz="2000" dirty="0"/>
              <a:t>Sensors –how will it perceive environment?</a:t>
            </a:r>
          </a:p>
        </p:txBody>
      </p:sp>
    </p:spTree>
    <p:extLst>
      <p:ext uri="{BB962C8B-B14F-4D97-AF65-F5344CB8AC3E}">
        <p14:creationId xmlns:p14="http://schemas.microsoft.com/office/powerpoint/2010/main" val="130831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IN" dirty="0"/>
              <a:t>Mathematician’s theorem-proving assistant</a:t>
            </a:r>
            <a:br>
              <a:rPr lang="en-IN" dirty="0"/>
            </a:br>
            <a:endParaRPr lang="en-IN" dirty="0"/>
          </a:p>
        </p:txBody>
      </p:sp>
      <p:sp>
        <p:nvSpPr>
          <p:cNvPr id="6" name="Content Placeholder 5"/>
          <p:cNvSpPr>
            <a:spLocks noGrp="1"/>
          </p:cNvSpPr>
          <p:nvPr>
            <p:ph idx="1"/>
          </p:nvPr>
        </p:nvSpPr>
        <p:spPr/>
        <p:txBody>
          <a:bodyPr>
            <a:normAutofit/>
          </a:bodyPr>
          <a:lstStyle/>
          <a:p>
            <a:pPr>
              <a:lnSpc>
                <a:spcPct val="200000"/>
              </a:lnSpc>
            </a:pPr>
            <a:r>
              <a:rPr lang="en-IN" sz="2800" dirty="0"/>
              <a:t>P: good math knowledge, can prove theorems accurately and in minimal steps/time</a:t>
            </a:r>
          </a:p>
          <a:p>
            <a:pPr>
              <a:lnSpc>
                <a:spcPct val="200000"/>
              </a:lnSpc>
            </a:pPr>
            <a:r>
              <a:rPr lang="en-IN" sz="2800" dirty="0"/>
              <a:t>E: Internet, library </a:t>
            </a:r>
          </a:p>
          <a:p>
            <a:pPr>
              <a:lnSpc>
                <a:spcPct val="200000"/>
              </a:lnSpc>
            </a:pPr>
            <a:r>
              <a:rPr lang="en-IN" sz="2800" dirty="0"/>
              <a:t>A: display</a:t>
            </a:r>
          </a:p>
          <a:p>
            <a:pPr>
              <a:lnSpc>
                <a:spcPct val="200000"/>
              </a:lnSpc>
            </a:pPr>
            <a:r>
              <a:rPr lang="en-IN" sz="2800" dirty="0"/>
              <a:t>S: keyboard</a:t>
            </a:r>
          </a:p>
        </p:txBody>
      </p:sp>
    </p:spTree>
    <p:extLst>
      <p:ext uri="{BB962C8B-B14F-4D97-AF65-F5344CB8AC3E}">
        <p14:creationId xmlns:p14="http://schemas.microsoft.com/office/powerpoint/2010/main" val="975996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Autonomous Mars rover</a:t>
            </a:r>
            <a:br>
              <a:rPr lang="en-IN" dirty="0"/>
            </a:br>
            <a:endParaRPr lang="en-IN" dirty="0"/>
          </a:p>
        </p:txBody>
      </p:sp>
      <p:sp>
        <p:nvSpPr>
          <p:cNvPr id="3" name="Content Placeholder 2"/>
          <p:cNvSpPr>
            <a:spLocks noGrp="1"/>
          </p:cNvSpPr>
          <p:nvPr>
            <p:ph idx="1"/>
          </p:nvPr>
        </p:nvSpPr>
        <p:spPr>
          <a:xfrm>
            <a:off x="457200" y="1143000"/>
            <a:ext cx="8229600" cy="4525963"/>
          </a:xfrm>
        </p:spPr>
        <p:txBody>
          <a:bodyPr>
            <a:normAutofit fontScale="92500"/>
          </a:bodyPr>
          <a:lstStyle/>
          <a:p>
            <a:pPr>
              <a:lnSpc>
                <a:spcPct val="200000"/>
              </a:lnSpc>
            </a:pPr>
            <a:r>
              <a:rPr lang="en-IN" sz="2400" dirty="0"/>
              <a:t>P: Terrain explored and reported, samples gathered and analysed</a:t>
            </a:r>
          </a:p>
          <a:p>
            <a:pPr>
              <a:lnSpc>
                <a:spcPct val="200000"/>
              </a:lnSpc>
            </a:pPr>
            <a:r>
              <a:rPr lang="de-DE" sz="2400" dirty="0"/>
              <a:t>E: Launch vehicle, lander, Mars</a:t>
            </a:r>
          </a:p>
          <a:p>
            <a:pPr>
              <a:lnSpc>
                <a:spcPct val="200000"/>
              </a:lnSpc>
            </a:pPr>
            <a:r>
              <a:rPr lang="en-IN" sz="2400" dirty="0"/>
              <a:t>A: Wheels/legs, sample collection device, analysis devices, radio transmitter</a:t>
            </a:r>
          </a:p>
          <a:p>
            <a:pPr>
              <a:lnSpc>
                <a:spcPct val="200000"/>
              </a:lnSpc>
            </a:pPr>
            <a:r>
              <a:rPr lang="en-IN" sz="2400" dirty="0"/>
              <a:t>S: Camera, touch sensors, accelerometers, orientation sensors, wheel/joint encoders, radio receiver</a:t>
            </a:r>
          </a:p>
        </p:txBody>
      </p:sp>
    </p:spTree>
    <p:extLst>
      <p:ext uri="{BB962C8B-B14F-4D97-AF65-F5344CB8AC3E}">
        <p14:creationId xmlns:p14="http://schemas.microsoft.com/office/powerpoint/2010/main" val="1291078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Internet book-shopping agent</a:t>
            </a:r>
          </a:p>
        </p:txBody>
      </p:sp>
      <p:sp>
        <p:nvSpPr>
          <p:cNvPr id="3" name="Content Placeholder 2"/>
          <p:cNvSpPr>
            <a:spLocks noGrp="1"/>
          </p:cNvSpPr>
          <p:nvPr>
            <p:ph idx="1"/>
          </p:nvPr>
        </p:nvSpPr>
        <p:spPr/>
        <p:txBody>
          <a:bodyPr>
            <a:normAutofit/>
          </a:bodyPr>
          <a:lstStyle/>
          <a:p>
            <a:pPr>
              <a:lnSpc>
                <a:spcPct val="200000"/>
              </a:lnSpc>
            </a:pPr>
            <a:r>
              <a:rPr lang="en-IN" sz="2400" dirty="0"/>
              <a:t>P: Obtain requested/interesting books, minimize expenditure</a:t>
            </a:r>
          </a:p>
          <a:p>
            <a:pPr>
              <a:lnSpc>
                <a:spcPct val="200000"/>
              </a:lnSpc>
            </a:pPr>
            <a:r>
              <a:rPr lang="en-IN" sz="2400" dirty="0"/>
              <a:t>E:  Internet</a:t>
            </a:r>
          </a:p>
          <a:p>
            <a:pPr>
              <a:lnSpc>
                <a:spcPct val="200000"/>
              </a:lnSpc>
            </a:pPr>
            <a:r>
              <a:rPr lang="en-IN" sz="2400" dirty="0"/>
              <a:t>A: Follow link, enter/submit data in fields, display to user</a:t>
            </a:r>
          </a:p>
          <a:p>
            <a:pPr>
              <a:lnSpc>
                <a:spcPct val="200000"/>
              </a:lnSpc>
            </a:pPr>
            <a:r>
              <a:rPr lang="en-IN" sz="2400" dirty="0"/>
              <a:t>S: Web pages, user requests</a:t>
            </a:r>
          </a:p>
        </p:txBody>
      </p:sp>
    </p:spTree>
    <p:extLst>
      <p:ext uri="{BB962C8B-B14F-4D97-AF65-F5344CB8AC3E}">
        <p14:creationId xmlns:p14="http://schemas.microsoft.com/office/powerpoint/2010/main" val="408279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 soccer player</a:t>
            </a:r>
          </a:p>
        </p:txBody>
      </p:sp>
      <p:sp>
        <p:nvSpPr>
          <p:cNvPr id="3" name="Content Placeholder 2"/>
          <p:cNvSpPr>
            <a:spLocks noGrp="1"/>
          </p:cNvSpPr>
          <p:nvPr>
            <p:ph idx="1"/>
          </p:nvPr>
        </p:nvSpPr>
        <p:spPr/>
        <p:txBody>
          <a:bodyPr>
            <a:normAutofit/>
          </a:bodyPr>
          <a:lstStyle/>
          <a:p>
            <a:pPr>
              <a:lnSpc>
                <a:spcPct val="200000"/>
              </a:lnSpc>
            </a:pPr>
            <a:r>
              <a:rPr lang="en-IN" sz="2400" dirty="0"/>
              <a:t>P: Winning game, goals for/against</a:t>
            </a:r>
          </a:p>
          <a:p>
            <a:pPr>
              <a:lnSpc>
                <a:spcPct val="200000"/>
              </a:lnSpc>
            </a:pPr>
            <a:r>
              <a:rPr lang="en-IN" sz="2400" dirty="0"/>
              <a:t>E: Field, ball, own team, other team, own body</a:t>
            </a:r>
          </a:p>
          <a:p>
            <a:pPr>
              <a:lnSpc>
                <a:spcPct val="200000"/>
              </a:lnSpc>
            </a:pPr>
            <a:r>
              <a:rPr lang="en-IN" sz="2400" dirty="0"/>
              <a:t>A: Devices (e.g., legs) for locomotion and kicking</a:t>
            </a:r>
          </a:p>
          <a:p>
            <a:pPr>
              <a:lnSpc>
                <a:spcPct val="200000"/>
              </a:lnSpc>
            </a:pPr>
            <a:r>
              <a:rPr lang="en-IN" sz="2400" dirty="0"/>
              <a:t>S: Camera, touch sensors, accelerometers, orientation sensors, wheel/joint encoders</a:t>
            </a:r>
          </a:p>
        </p:txBody>
      </p:sp>
    </p:spTree>
    <p:extLst>
      <p:ext uri="{BB962C8B-B14F-4D97-AF65-F5344CB8AC3E}">
        <p14:creationId xmlns:p14="http://schemas.microsoft.com/office/powerpoint/2010/main" val="7985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20914"/>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8554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Omniscience, learning, and autonomy</a:t>
            </a:r>
          </a:p>
        </p:txBody>
      </p:sp>
      <p:sp>
        <p:nvSpPr>
          <p:cNvPr id="3" name="Content Placeholder 2"/>
          <p:cNvSpPr>
            <a:spLocks noGrp="1"/>
          </p:cNvSpPr>
          <p:nvPr>
            <p:ph idx="1"/>
          </p:nvPr>
        </p:nvSpPr>
        <p:spPr>
          <a:xfrm>
            <a:off x="76200" y="1295400"/>
            <a:ext cx="8839200" cy="5181600"/>
          </a:xfrm>
        </p:spPr>
        <p:txBody>
          <a:bodyPr>
            <a:normAutofit/>
          </a:bodyPr>
          <a:lstStyle/>
          <a:p>
            <a:pPr>
              <a:lnSpc>
                <a:spcPct val="150000"/>
              </a:lnSpc>
            </a:pPr>
            <a:r>
              <a:rPr lang="en-IN" sz="2800" dirty="0"/>
              <a:t>An </a:t>
            </a:r>
            <a:r>
              <a:rPr lang="en-IN" sz="2800" b="1" dirty="0">
                <a:solidFill>
                  <a:srgbClr val="FF0000"/>
                </a:solidFill>
              </a:rPr>
              <a:t>OMNISCIENT AGENT </a:t>
            </a:r>
            <a:r>
              <a:rPr lang="en-IN" sz="2800" dirty="0"/>
              <a:t>knows the actual outcome of its actions and can act accordingly; </a:t>
            </a:r>
          </a:p>
          <a:p>
            <a:pPr lvl="2">
              <a:lnSpc>
                <a:spcPct val="150000"/>
              </a:lnSpc>
            </a:pPr>
            <a:r>
              <a:rPr lang="en-IN" sz="2000" dirty="0"/>
              <a:t>but omniscience is impossible in reality. </a:t>
            </a:r>
          </a:p>
          <a:p>
            <a:pPr marL="457200" lvl="1" indent="0" algn="just">
              <a:lnSpc>
                <a:spcPct val="150000"/>
              </a:lnSpc>
              <a:buNone/>
            </a:pPr>
            <a:r>
              <a:rPr lang="en-IN" sz="2400" dirty="0"/>
              <a:t>Consider the following example: </a:t>
            </a:r>
          </a:p>
          <a:p>
            <a:pPr marL="457200" lvl="1" indent="0" algn="just">
              <a:lnSpc>
                <a:spcPct val="150000"/>
              </a:lnSpc>
              <a:buNone/>
            </a:pPr>
            <a:r>
              <a:rPr lang="en-IN" sz="1800" dirty="0"/>
              <a:t>I am walking along the road one day and I see an old friend across the street. There is no trafﬁc nearby and I’m not otherwise engaged, so, being rational, I start to cross the street. Meanwhile, at 33,000 feet, a cargo door falls off a passing airliner, and before I make it to the other side of the street I am ﬂattened. Was I irrational to cross the street? It is unlikely that my obituary would read “Idiot attempts to cross street.”</a:t>
            </a:r>
          </a:p>
        </p:txBody>
      </p:sp>
    </p:spTree>
    <p:extLst>
      <p:ext uri="{BB962C8B-B14F-4D97-AF65-F5344CB8AC3E}">
        <p14:creationId xmlns:p14="http://schemas.microsoft.com/office/powerpoint/2010/main" val="268819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2" end="2"/>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3">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610600" cy="6477000"/>
          </a:xfrm>
        </p:spPr>
        <p:txBody>
          <a:bodyPr>
            <a:normAutofit/>
          </a:bodyPr>
          <a:lstStyle/>
          <a:p>
            <a:endParaRPr lang="en-IN" dirty="0"/>
          </a:p>
          <a:p>
            <a:r>
              <a:rPr lang="en-IN" dirty="0"/>
              <a:t>INFORMATION GATHERING </a:t>
            </a:r>
          </a:p>
          <a:p>
            <a:pPr lvl="1"/>
            <a:r>
              <a:rPr lang="en-IN" dirty="0"/>
              <a:t>Doing actions in order to modify future percept</a:t>
            </a:r>
          </a:p>
          <a:p>
            <a:pPr marL="914400" lvl="2" indent="0">
              <a:buNone/>
            </a:pPr>
            <a:endParaRPr lang="en-IN" dirty="0"/>
          </a:p>
          <a:p>
            <a:pPr marL="914400" lvl="2" indent="0">
              <a:buNone/>
            </a:pPr>
            <a:r>
              <a:rPr lang="en-IN" dirty="0"/>
              <a:t>Exploration that must be undertaken by a vacuum-cleaning agent in an initially unknown environment</a:t>
            </a:r>
          </a:p>
          <a:p>
            <a:pPr marL="914400" lvl="2" indent="0">
              <a:buNone/>
            </a:pPr>
            <a:endParaRPr lang="en-IN" dirty="0"/>
          </a:p>
          <a:p>
            <a:pPr marL="914400" lvl="2" indent="0">
              <a:buNone/>
            </a:pPr>
            <a:r>
              <a:rPr lang="en-IN" sz="2200" dirty="0"/>
              <a:t>Extreme cases in which the environment is completely known </a:t>
            </a:r>
            <a:r>
              <a:rPr lang="en-IN" sz="2200" dirty="0" err="1"/>
              <a:t>apriori</a:t>
            </a:r>
            <a:r>
              <a:rPr lang="en-IN" sz="3200" dirty="0"/>
              <a:t>.</a:t>
            </a:r>
          </a:p>
        </p:txBody>
      </p:sp>
      <p:sp>
        <p:nvSpPr>
          <p:cNvPr id="4" name="AutoShape 2" descr="Image result for lowly dung beet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4034305"/>
            <a:ext cx="4468091" cy="2510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674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lgn="ctr" rtl="0">
              <a:spcBef>
                <a:spcPct val="0"/>
              </a:spcBef>
            </a:pPr>
            <a:r>
              <a:rPr lang="en-IN" sz="2200" dirty="0"/>
              <a:t>Ex: </a:t>
            </a:r>
            <a:r>
              <a:rPr lang="en-IN" sz="2000" dirty="0"/>
              <a:t>Consider the lowly dung beetle. </a:t>
            </a:r>
            <a:br>
              <a:rPr lang="en-IN" sz="2000" dirty="0"/>
            </a:br>
            <a:endParaRPr lang="en-IN" dirty="0"/>
          </a:p>
        </p:txBody>
      </p:sp>
      <p:sp>
        <p:nvSpPr>
          <p:cNvPr id="3" name="Content Placeholder 2"/>
          <p:cNvSpPr>
            <a:spLocks noGrp="1"/>
          </p:cNvSpPr>
          <p:nvPr>
            <p:ph idx="1"/>
          </p:nvPr>
        </p:nvSpPr>
        <p:spPr>
          <a:xfrm>
            <a:off x="152400" y="1066800"/>
            <a:ext cx="8305800" cy="4906963"/>
          </a:xfrm>
        </p:spPr>
        <p:txBody>
          <a:bodyPr>
            <a:normAutofit/>
          </a:bodyPr>
          <a:lstStyle/>
          <a:p>
            <a:pPr marL="914400" lvl="2" indent="0" algn="just">
              <a:buNone/>
            </a:pPr>
            <a:r>
              <a:rPr lang="en-IN" sz="2000" dirty="0"/>
              <a:t>After digging its nest and laying its eggs, it fetches a ball of dung from a nearby heap to plug the entrance. If the ball of dung is removed from its grasp en route, the beetle continues its task and pantomimes plugging the nest with the </a:t>
            </a:r>
            <a:r>
              <a:rPr lang="en-IN" sz="2000" dirty="0" err="1"/>
              <a:t>nonexistent</a:t>
            </a:r>
            <a:r>
              <a:rPr lang="en-IN" sz="2000" dirty="0"/>
              <a:t> dung ball, never noticing that it is missing. Evolution has built an assumption into the beetle’s </a:t>
            </a:r>
            <a:r>
              <a:rPr lang="en-IN" sz="2000" dirty="0" err="1"/>
              <a:t>behavior</a:t>
            </a:r>
            <a:r>
              <a:rPr lang="en-IN" sz="2000" dirty="0"/>
              <a:t>, and when it is violated, unsuccessful </a:t>
            </a:r>
            <a:r>
              <a:rPr lang="en-IN" sz="2000" dirty="0" err="1"/>
              <a:t>behavior</a:t>
            </a:r>
            <a:r>
              <a:rPr lang="en-IN" sz="2000" dirty="0"/>
              <a:t> results. </a:t>
            </a:r>
          </a:p>
          <a:p>
            <a:pPr marL="914400" lvl="2" indent="0" algn="just">
              <a:buNone/>
            </a:pPr>
            <a:r>
              <a:rPr lang="en-IN" sz="2000" b="1" dirty="0">
                <a:solidFill>
                  <a:srgbClr val="FF0000"/>
                </a:solidFill>
              </a:rPr>
              <a:t>To the extent that an agent relies on the prior knowledge of its designer rather than on its own </a:t>
            </a:r>
            <a:r>
              <a:rPr lang="en-IN" sz="2000" b="1" dirty="0" err="1">
                <a:solidFill>
                  <a:srgbClr val="FF0000"/>
                </a:solidFill>
              </a:rPr>
              <a:t>percepts</a:t>
            </a:r>
            <a:r>
              <a:rPr lang="en-IN" sz="2000" b="1" dirty="0">
                <a:solidFill>
                  <a:srgbClr val="FF0000"/>
                </a:solidFill>
              </a:rPr>
              <a:t>, we say that the agent lacks autonomy. </a:t>
            </a:r>
          </a:p>
          <a:p>
            <a:pPr marL="914400" lvl="2" indent="0" algn="just">
              <a:buNone/>
            </a:pPr>
            <a:r>
              <a:rPr lang="en-IN" b="1" dirty="0"/>
              <a:t>AUTONOMY :- A rational agent should be autonomous</a:t>
            </a:r>
          </a:p>
          <a:p>
            <a:pPr marL="914400" lvl="2" indent="0" algn="just">
              <a:buNone/>
            </a:pPr>
            <a:r>
              <a:rPr lang="en-IN" b="1" dirty="0"/>
              <a:t>It should learn what it can to compensate for partial or incorrect prior knowledge.</a:t>
            </a:r>
          </a:p>
          <a:p>
            <a:pPr marL="914400" lvl="2" indent="0" algn="just">
              <a:buNone/>
            </a:pPr>
            <a:r>
              <a:rPr lang="en-IN" b="1" dirty="0"/>
              <a:t>Ex Vacuum Cleaner </a:t>
            </a:r>
          </a:p>
          <a:p>
            <a:pPr marL="0" indent="0" algn="just">
              <a:buNone/>
            </a:pPr>
            <a:endParaRPr lang="en-IN" dirty="0"/>
          </a:p>
        </p:txBody>
      </p:sp>
    </p:spTree>
    <p:extLst>
      <p:ext uri="{BB962C8B-B14F-4D97-AF65-F5344CB8AC3E}">
        <p14:creationId xmlns:p14="http://schemas.microsoft.com/office/powerpoint/2010/main" val="3285592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90500" y="3581400"/>
            <a:ext cx="8763000" cy="3048000"/>
          </a:xfrm>
        </p:spPr>
        <p:txBody>
          <a:bodyPr>
            <a:normAutofit/>
          </a:bodyPr>
          <a:lstStyle/>
          <a:p>
            <a:pPr marL="0" indent="0" algn="just">
              <a:lnSpc>
                <a:spcPct val="150000"/>
              </a:lnSpc>
              <a:buNone/>
            </a:pPr>
            <a:r>
              <a:rPr lang="en-IN" sz="2000" b="1" dirty="0">
                <a:solidFill>
                  <a:srgbClr val="00B0F0"/>
                </a:solidFill>
              </a:rPr>
              <a:t>AI assistants- </a:t>
            </a:r>
            <a:r>
              <a:rPr lang="en-IN" sz="2000" b="1" dirty="0" err="1">
                <a:solidFill>
                  <a:srgbClr val="00B0F0"/>
                </a:solidFill>
              </a:rPr>
              <a:t>Alexa</a:t>
            </a:r>
            <a:r>
              <a:rPr lang="en-IN" sz="2000" b="1" dirty="0">
                <a:solidFill>
                  <a:srgbClr val="00B0F0"/>
                </a:solidFill>
              </a:rPr>
              <a:t> and </a:t>
            </a:r>
            <a:r>
              <a:rPr lang="en-IN" sz="2000" b="1" dirty="0" err="1">
                <a:solidFill>
                  <a:srgbClr val="00B0F0"/>
                </a:solidFill>
              </a:rPr>
              <a:t>Siri</a:t>
            </a:r>
            <a:r>
              <a:rPr lang="en-IN" sz="2000" dirty="0"/>
              <a:t> </a:t>
            </a:r>
            <a:r>
              <a:rPr lang="en-IN" sz="2000" dirty="0">
                <a:sym typeface="Wingdings" pitchFamily="2" charset="2"/>
              </a:rPr>
              <a:t> </a:t>
            </a:r>
            <a:r>
              <a:rPr lang="en-IN" sz="2000" b="1" dirty="0">
                <a:sym typeface="Wingdings" pitchFamily="2" charset="2"/>
              </a:rPr>
              <a:t>E</a:t>
            </a:r>
            <a:r>
              <a:rPr lang="en-IN" sz="2000" b="1" dirty="0"/>
              <a:t>xamples</a:t>
            </a:r>
            <a:r>
              <a:rPr lang="en-IN" sz="2000" dirty="0"/>
              <a:t> of </a:t>
            </a:r>
            <a:r>
              <a:rPr lang="en-IN" sz="2000" b="1" dirty="0"/>
              <a:t>Intelligent Agents</a:t>
            </a:r>
            <a:r>
              <a:rPr lang="en-IN" sz="2000" dirty="0"/>
              <a:t> </a:t>
            </a:r>
          </a:p>
          <a:p>
            <a:pPr algn="just">
              <a:lnSpc>
                <a:spcPct val="150000"/>
              </a:lnSpc>
            </a:pPr>
            <a:r>
              <a:rPr lang="en-IN" sz="2000" dirty="0"/>
              <a:t>They use sensors such as microphones and other inputs, to </a:t>
            </a:r>
            <a:r>
              <a:rPr lang="en-IN" sz="2000" b="1" u="sng" dirty="0"/>
              <a:t>perceive</a:t>
            </a:r>
            <a:r>
              <a:rPr lang="en-IN" sz="2000" dirty="0"/>
              <a:t> a request and they draw conclusions on their collective experience and knowledge via supercomputers and data banks all over the world to make a decision from the internet without the user's help.</a:t>
            </a:r>
          </a:p>
        </p:txBody>
      </p:sp>
      <p:pic>
        <p:nvPicPr>
          <p:cNvPr id="2050" name="Picture 2" descr="Image result for alex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34241"/>
            <a:ext cx="358140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i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81000"/>
            <a:ext cx="48006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2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Rectangle 3"/>
          <p:cNvSpPr/>
          <p:nvPr/>
        </p:nvSpPr>
        <p:spPr>
          <a:xfrm>
            <a:off x="609600" y="4495800"/>
            <a:ext cx="8001000" cy="369332"/>
          </a:xfrm>
          <a:prstGeom prst="rect">
            <a:avLst/>
          </a:prstGeom>
        </p:spPr>
        <p:txBody>
          <a:bodyPr wrap="square">
            <a:spAutoFit/>
          </a:bodyPr>
          <a:lstStyle/>
          <a:p>
            <a:endParaRPr lang="en-IN" dirty="0"/>
          </a:p>
        </p:txBody>
      </p:sp>
      <p:pic>
        <p:nvPicPr>
          <p:cNvPr id="3074" name="Picture 2" descr="Image result for sophia rob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43" y="0"/>
            <a:ext cx="8853714" cy="4648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4701432"/>
            <a:ext cx="9144000" cy="2169825"/>
          </a:xfrm>
          <a:prstGeom prst="rect">
            <a:avLst/>
          </a:prstGeom>
        </p:spPr>
        <p:txBody>
          <a:bodyPr wrap="square">
            <a:spAutoFit/>
          </a:bodyPr>
          <a:lstStyle/>
          <a:p>
            <a:pPr>
              <a:lnSpc>
                <a:spcPct val="150000"/>
              </a:lnSpc>
            </a:pPr>
            <a:r>
              <a:rPr lang="en-IN" b="1" dirty="0"/>
              <a:t>Sophia's</a:t>
            </a:r>
            <a:r>
              <a:rPr lang="en-IN" dirty="0"/>
              <a:t> intelligence software is designed by Hanson </a:t>
            </a:r>
            <a:r>
              <a:rPr lang="en-IN" b="1" dirty="0"/>
              <a:t>Robotics</a:t>
            </a:r>
            <a:r>
              <a:rPr lang="en-IN" dirty="0"/>
              <a:t>.  </a:t>
            </a:r>
          </a:p>
          <a:p>
            <a:pPr>
              <a:lnSpc>
                <a:spcPct val="150000"/>
              </a:lnSpc>
            </a:pPr>
            <a:r>
              <a:rPr lang="en-IN" dirty="0"/>
              <a:t>The AI program analyses conversations and extracts data that allows it to improve responses in the future. </a:t>
            </a:r>
          </a:p>
          <a:p>
            <a:pPr>
              <a:lnSpc>
                <a:spcPct val="150000"/>
              </a:lnSpc>
            </a:pPr>
            <a:r>
              <a:rPr lang="en-IN" dirty="0"/>
              <a:t>Hanson designed </a:t>
            </a:r>
            <a:r>
              <a:rPr lang="en-IN" b="1" dirty="0"/>
              <a:t>Sophia</a:t>
            </a:r>
            <a:r>
              <a:rPr lang="en-IN" dirty="0"/>
              <a:t> to be a suitable companion for the elderly at nursing homes, or to help crowds at large events or parks.</a:t>
            </a:r>
          </a:p>
        </p:txBody>
      </p:sp>
      <p:sp>
        <p:nvSpPr>
          <p:cNvPr id="6" name="Rectangle 5"/>
          <p:cNvSpPr/>
          <p:nvPr/>
        </p:nvSpPr>
        <p:spPr>
          <a:xfrm>
            <a:off x="1981200" y="3269673"/>
            <a:ext cx="4267900" cy="369332"/>
          </a:xfrm>
          <a:prstGeom prst="rect">
            <a:avLst/>
          </a:prstGeom>
        </p:spPr>
        <p:txBody>
          <a:bodyPr wrap="none">
            <a:spAutoFit/>
          </a:bodyPr>
          <a:lstStyle/>
          <a:p>
            <a:r>
              <a:rPr lang="en-IN" b="1" dirty="0">
                <a:hlinkClick r:id="rId3"/>
              </a:rPr>
              <a:t>https://www.hansonrobotics.com/sophia/</a:t>
            </a:r>
            <a:endParaRPr lang="en-IN" b="1" dirty="0"/>
          </a:p>
        </p:txBody>
      </p:sp>
    </p:spTree>
    <p:extLst>
      <p:ext uri="{BB962C8B-B14F-4D97-AF65-F5344CB8AC3E}">
        <p14:creationId xmlns:p14="http://schemas.microsoft.com/office/powerpoint/2010/main" val="3880416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t>Properties of task environments</a:t>
            </a:r>
          </a:p>
        </p:txBody>
      </p:sp>
      <p:sp>
        <p:nvSpPr>
          <p:cNvPr id="3" name="Content Placeholder 2"/>
          <p:cNvSpPr>
            <a:spLocks noGrp="1"/>
          </p:cNvSpPr>
          <p:nvPr>
            <p:ph idx="1"/>
          </p:nvPr>
        </p:nvSpPr>
        <p:spPr>
          <a:xfrm>
            <a:off x="457200" y="1646237"/>
            <a:ext cx="8229600" cy="4525963"/>
          </a:xfrm>
        </p:spPr>
        <p:txBody>
          <a:bodyPr>
            <a:normAutofit/>
          </a:bodyPr>
          <a:lstStyle/>
          <a:p>
            <a:r>
              <a:rPr lang="en-IN" dirty="0"/>
              <a:t>Fully observable v/s partially observable</a:t>
            </a:r>
          </a:p>
          <a:p>
            <a:r>
              <a:rPr lang="en-IN" dirty="0"/>
              <a:t>Single Agent v/s Multi Agent</a:t>
            </a:r>
          </a:p>
          <a:p>
            <a:r>
              <a:rPr lang="en-IN" dirty="0"/>
              <a:t>Deterministic v/s Stochastic</a:t>
            </a:r>
          </a:p>
          <a:p>
            <a:r>
              <a:rPr lang="en-IN" dirty="0"/>
              <a:t>Episodic v/s Sequential</a:t>
            </a:r>
          </a:p>
          <a:p>
            <a:r>
              <a:rPr lang="en-IN" dirty="0"/>
              <a:t>Static v/s Dynamic</a:t>
            </a:r>
          </a:p>
          <a:p>
            <a:r>
              <a:rPr lang="en-IN" dirty="0"/>
              <a:t>Discrete v/s Continuous</a:t>
            </a:r>
          </a:p>
          <a:p>
            <a:r>
              <a:rPr lang="en-IN" dirty="0"/>
              <a:t>Known v/s Unknown</a:t>
            </a:r>
          </a:p>
        </p:txBody>
      </p:sp>
    </p:spTree>
    <p:extLst>
      <p:ext uri="{BB962C8B-B14F-4D97-AF65-F5344CB8AC3E}">
        <p14:creationId xmlns:p14="http://schemas.microsoft.com/office/powerpoint/2010/main" val="967033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457200"/>
          </a:xfrm>
        </p:spPr>
        <p:txBody>
          <a:bodyPr>
            <a:normAutofit fontScale="90000"/>
          </a:bodyPr>
          <a:lstStyle/>
          <a:p>
            <a:r>
              <a:rPr lang="en-IN" sz="3600" b="1" dirty="0"/>
              <a:t>FULLY OBSERVABLE VS. PARTIALLY OBSERVABLE</a:t>
            </a:r>
            <a:br>
              <a:rPr lang="en-IN" b="1" dirty="0"/>
            </a:br>
            <a:endParaRPr lang="en-IN" b="1" dirty="0"/>
          </a:p>
        </p:txBody>
      </p:sp>
      <p:sp>
        <p:nvSpPr>
          <p:cNvPr id="3" name="Content Placeholder 2"/>
          <p:cNvSpPr>
            <a:spLocks noGrp="1"/>
          </p:cNvSpPr>
          <p:nvPr>
            <p:ph idx="1"/>
          </p:nvPr>
        </p:nvSpPr>
        <p:spPr>
          <a:xfrm>
            <a:off x="0" y="838200"/>
            <a:ext cx="8991600" cy="5638800"/>
          </a:xfrm>
        </p:spPr>
        <p:txBody>
          <a:bodyPr>
            <a:noAutofit/>
          </a:bodyPr>
          <a:lstStyle/>
          <a:p>
            <a:pPr algn="just">
              <a:lnSpc>
                <a:spcPct val="200000"/>
              </a:lnSpc>
            </a:pPr>
            <a:r>
              <a:rPr lang="en-IN" sz="2400" dirty="0"/>
              <a:t>Agent’s </a:t>
            </a:r>
            <a:r>
              <a:rPr lang="en-IN" sz="2400" b="1" u="sng" dirty="0"/>
              <a:t>sensors </a:t>
            </a:r>
            <a:r>
              <a:rPr lang="en-IN" sz="2400" dirty="0"/>
              <a:t>gives </a:t>
            </a:r>
            <a:r>
              <a:rPr lang="en-IN" sz="2400" b="1" dirty="0"/>
              <a:t>access</a:t>
            </a:r>
            <a:r>
              <a:rPr lang="en-IN" sz="2400" dirty="0"/>
              <a:t> to complete state of the environment at each point in time</a:t>
            </a:r>
            <a:r>
              <a:rPr lang="en-IN" sz="2400" dirty="0">
                <a:sym typeface="Wingdings" pitchFamily="2" charset="2"/>
              </a:rPr>
              <a:t> </a:t>
            </a:r>
            <a:r>
              <a:rPr lang="en-IN" sz="2400" b="1" dirty="0">
                <a:solidFill>
                  <a:srgbClr val="FF0000"/>
                </a:solidFill>
              </a:rPr>
              <a:t>Fully observable else partially observable.</a:t>
            </a:r>
          </a:p>
          <a:p>
            <a:pPr lvl="1" algn="just">
              <a:lnSpc>
                <a:spcPct val="200000"/>
              </a:lnSpc>
            </a:pPr>
            <a:r>
              <a:rPr lang="en-IN" sz="2000" dirty="0"/>
              <a:t>Easy as there is no need to maintain the internal state to keep track history of the world.</a:t>
            </a:r>
          </a:p>
          <a:p>
            <a:pPr algn="just">
              <a:lnSpc>
                <a:spcPct val="200000"/>
              </a:lnSpc>
            </a:pPr>
            <a:r>
              <a:rPr lang="en-IN" sz="2400" dirty="0"/>
              <a:t>An agent with </a:t>
            </a:r>
            <a:r>
              <a:rPr lang="en-IN" sz="2400" u="sng" dirty="0"/>
              <a:t>no sensors</a:t>
            </a:r>
            <a:r>
              <a:rPr lang="en-IN" sz="2400" dirty="0"/>
              <a:t> in all environments then such an environment is called as </a:t>
            </a:r>
            <a:r>
              <a:rPr lang="en-IN" sz="2400" b="1" dirty="0"/>
              <a:t>unobservable</a:t>
            </a:r>
            <a:r>
              <a:rPr lang="en-IN" sz="2400" dirty="0"/>
              <a:t>.</a:t>
            </a:r>
            <a:br>
              <a:rPr lang="en-IN" sz="2400" dirty="0"/>
            </a:br>
            <a:endParaRPr lang="en-IN" sz="2400" b="1" dirty="0">
              <a:solidFill>
                <a:srgbClr val="FF0000"/>
              </a:solidFill>
            </a:endParaRPr>
          </a:p>
        </p:txBody>
      </p:sp>
    </p:spTree>
    <p:extLst>
      <p:ext uri="{BB962C8B-B14F-4D97-AF65-F5344CB8AC3E}">
        <p14:creationId xmlns:p14="http://schemas.microsoft.com/office/powerpoint/2010/main" val="160384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62000"/>
            <a:ext cx="8534400" cy="5410200"/>
          </a:xfrm>
        </p:spPr>
        <p:txBody>
          <a:bodyPr>
            <a:normAutofit/>
          </a:bodyPr>
          <a:lstStyle/>
          <a:p>
            <a:pPr algn="just">
              <a:lnSpc>
                <a:spcPct val="200000"/>
              </a:lnSpc>
            </a:pPr>
            <a:r>
              <a:rPr lang="en-IN" sz="2800" dirty="0"/>
              <a:t>An environment might be </a:t>
            </a:r>
            <a:r>
              <a:rPr lang="en-IN" sz="2800" b="1" dirty="0">
                <a:solidFill>
                  <a:srgbClr val="FF0000"/>
                </a:solidFill>
              </a:rPr>
              <a:t>partially observable</a:t>
            </a:r>
            <a:r>
              <a:rPr lang="en-IN" sz="2800" dirty="0"/>
              <a:t> because of </a:t>
            </a:r>
            <a:r>
              <a:rPr lang="en-IN" sz="2800" u="sng" dirty="0">
                <a:solidFill>
                  <a:srgbClr val="FF0000"/>
                </a:solidFill>
              </a:rPr>
              <a:t>noisy and inaccurate sensors</a:t>
            </a:r>
            <a:r>
              <a:rPr lang="en-IN" sz="2800" dirty="0"/>
              <a:t> or because parts of the state are simply missing from the sensor data</a:t>
            </a:r>
          </a:p>
          <a:p>
            <a:pPr algn="just">
              <a:lnSpc>
                <a:spcPct val="200000"/>
              </a:lnSpc>
            </a:pPr>
            <a:r>
              <a:rPr lang="en-IN" sz="2000" dirty="0"/>
              <a:t>For  example</a:t>
            </a:r>
          </a:p>
          <a:p>
            <a:pPr lvl="1" algn="just">
              <a:lnSpc>
                <a:spcPct val="200000"/>
              </a:lnSpc>
            </a:pPr>
            <a:r>
              <a:rPr lang="en-IN" sz="2000" dirty="0"/>
              <a:t> a vacuum agent with only a </a:t>
            </a:r>
            <a:r>
              <a:rPr lang="en-IN" sz="2000" u="sng" dirty="0"/>
              <a:t>local dirt sensor </a:t>
            </a:r>
            <a:r>
              <a:rPr lang="en-IN" sz="2000" dirty="0"/>
              <a:t>cannot tell whether there is dirt in other squares, </a:t>
            </a:r>
          </a:p>
          <a:p>
            <a:pPr lvl="1" algn="just">
              <a:lnSpc>
                <a:spcPct val="200000"/>
              </a:lnSpc>
            </a:pPr>
            <a:r>
              <a:rPr lang="en-IN" sz="2000" u="sng" dirty="0"/>
              <a:t>an automated taxi cannot see what other drivers are thinking. </a:t>
            </a:r>
          </a:p>
        </p:txBody>
      </p:sp>
    </p:spTree>
    <p:extLst>
      <p:ext uri="{BB962C8B-B14F-4D97-AF65-F5344CB8AC3E}">
        <p14:creationId xmlns:p14="http://schemas.microsoft.com/office/powerpoint/2010/main" val="280618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610600" cy="4800600"/>
          </a:xfrm>
        </p:spPr>
        <p:txBody>
          <a:bodyPr>
            <a:noAutofit/>
          </a:bodyPr>
          <a:lstStyle/>
          <a:p>
            <a:pPr marL="0" indent="0">
              <a:lnSpc>
                <a:spcPct val="200000"/>
              </a:lnSpc>
              <a:buNone/>
            </a:pPr>
            <a:r>
              <a:rPr lang="en-IN" dirty="0"/>
              <a:t>Fully observable (accessible) vs. partially observable (inaccessible):</a:t>
            </a:r>
          </a:p>
          <a:p>
            <a:pPr lvl="1">
              <a:lnSpc>
                <a:spcPct val="200000"/>
              </a:lnSpc>
            </a:pPr>
            <a:r>
              <a:rPr lang="en-IN" sz="2400" dirty="0"/>
              <a:t>Chess – the board is fully observable, as are opponent’s moves.</a:t>
            </a:r>
          </a:p>
          <a:p>
            <a:pPr lvl="1">
              <a:lnSpc>
                <a:spcPct val="200000"/>
              </a:lnSpc>
            </a:pPr>
            <a:r>
              <a:rPr lang="en-IN" sz="2400" dirty="0"/>
              <a:t>Driving – what is around the next bend is not observable (yet).</a:t>
            </a:r>
          </a:p>
          <a:p>
            <a:pPr>
              <a:lnSpc>
                <a:spcPct val="200000"/>
              </a:lnSpc>
            </a:pPr>
            <a:endParaRPr lang="en-IN" sz="4400" dirty="0"/>
          </a:p>
        </p:txBody>
      </p:sp>
    </p:spTree>
    <p:extLst>
      <p:ext uri="{BB962C8B-B14F-4D97-AF65-F5344CB8AC3E}">
        <p14:creationId xmlns:p14="http://schemas.microsoft.com/office/powerpoint/2010/main" val="2726278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SINGLE AGENT v/s MULTI AGENT</a:t>
            </a:r>
            <a:br>
              <a:rPr lang="en-IN" b="1" dirty="0"/>
            </a:br>
            <a:endParaRPr lang="en-IN" dirty="0"/>
          </a:p>
        </p:txBody>
      </p:sp>
      <p:sp>
        <p:nvSpPr>
          <p:cNvPr id="3" name="Content Placeholder 2"/>
          <p:cNvSpPr>
            <a:spLocks noGrp="1"/>
          </p:cNvSpPr>
          <p:nvPr>
            <p:ph idx="1"/>
          </p:nvPr>
        </p:nvSpPr>
        <p:spPr>
          <a:xfrm>
            <a:off x="457200" y="990600"/>
            <a:ext cx="8305800" cy="5257800"/>
          </a:xfrm>
        </p:spPr>
        <p:txBody>
          <a:bodyPr>
            <a:normAutofit/>
          </a:bodyPr>
          <a:lstStyle/>
          <a:p>
            <a:pPr algn="just">
              <a:lnSpc>
                <a:spcPct val="200000"/>
              </a:lnSpc>
            </a:pPr>
            <a:r>
              <a:rPr lang="en-IN" sz="2400" dirty="0"/>
              <a:t>If only one agent is </a:t>
            </a:r>
            <a:r>
              <a:rPr lang="en-IN" sz="2400" b="1" dirty="0"/>
              <a:t>involved</a:t>
            </a:r>
            <a:r>
              <a:rPr lang="en-IN" sz="2400" dirty="0"/>
              <a:t> in an environment, and </a:t>
            </a:r>
            <a:r>
              <a:rPr lang="en-IN" sz="2400" b="1" dirty="0"/>
              <a:t>operating</a:t>
            </a:r>
            <a:r>
              <a:rPr lang="en-IN" sz="2400" dirty="0"/>
              <a:t> by itself then such an environment is called                           </a:t>
            </a:r>
            <a:r>
              <a:rPr lang="en-IN" sz="2400" b="1" u="sng" dirty="0">
                <a:solidFill>
                  <a:srgbClr val="FF0000"/>
                </a:solidFill>
              </a:rPr>
              <a:t>SINGLE AGENT ENVIRONMENT.</a:t>
            </a:r>
          </a:p>
          <a:p>
            <a:pPr algn="just">
              <a:lnSpc>
                <a:spcPct val="200000"/>
              </a:lnSpc>
            </a:pPr>
            <a:r>
              <a:rPr lang="en-IN" sz="2400" dirty="0"/>
              <a:t>Multiple agents are operating in an environment-             </a:t>
            </a:r>
            <a:r>
              <a:rPr lang="en-IN" sz="2400" b="1" u="sng" dirty="0">
                <a:solidFill>
                  <a:srgbClr val="FF0000"/>
                </a:solidFill>
              </a:rPr>
              <a:t>MULTI-AGENT ENVIRONMENT.</a:t>
            </a:r>
          </a:p>
          <a:p>
            <a:pPr marL="0" indent="0" algn="just">
              <a:lnSpc>
                <a:spcPct val="200000"/>
              </a:lnSpc>
              <a:buNone/>
            </a:pPr>
            <a:endParaRPr lang="en-IN" sz="2400" dirty="0"/>
          </a:p>
        </p:txBody>
      </p:sp>
    </p:spTree>
    <p:extLst>
      <p:ext uri="{BB962C8B-B14F-4D97-AF65-F5344CB8AC3E}">
        <p14:creationId xmlns:p14="http://schemas.microsoft.com/office/powerpoint/2010/main" val="1495854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endParaRPr lang="en-IN" b="1" dirty="0"/>
          </a:p>
        </p:txBody>
      </p:sp>
      <p:sp>
        <p:nvSpPr>
          <p:cNvPr id="3" name="Content Placeholder 2"/>
          <p:cNvSpPr>
            <a:spLocks noGrp="1"/>
          </p:cNvSpPr>
          <p:nvPr>
            <p:ph idx="1"/>
          </p:nvPr>
        </p:nvSpPr>
        <p:spPr>
          <a:xfrm>
            <a:off x="381000" y="914400"/>
            <a:ext cx="8610600" cy="5791200"/>
          </a:xfrm>
        </p:spPr>
        <p:txBody>
          <a:bodyPr>
            <a:normAutofit/>
          </a:bodyPr>
          <a:lstStyle/>
          <a:p>
            <a:pPr>
              <a:lnSpc>
                <a:spcPct val="150000"/>
              </a:lnSpc>
            </a:pPr>
            <a:r>
              <a:rPr lang="en-IN" sz="2800" dirty="0"/>
              <a:t>For example</a:t>
            </a:r>
          </a:p>
          <a:p>
            <a:pPr lvl="1" algn="just">
              <a:lnSpc>
                <a:spcPct val="150000"/>
              </a:lnSpc>
            </a:pPr>
            <a:r>
              <a:rPr lang="en-IN" sz="2400" dirty="0"/>
              <a:t>An agent solving a </a:t>
            </a:r>
            <a:r>
              <a:rPr lang="en-IN" sz="2400" b="1" u="sng" dirty="0"/>
              <a:t>crossword puzzle </a:t>
            </a:r>
            <a:r>
              <a:rPr lang="en-IN" sz="2400" dirty="0"/>
              <a:t>by itself is clearly in a </a:t>
            </a:r>
            <a:r>
              <a:rPr lang="en-IN" sz="2400" u="sng" dirty="0">
                <a:solidFill>
                  <a:srgbClr val="FF0000"/>
                </a:solidFill>
              </a:rPr>
              <a:t>single-agent environment</a:t>
            </a:r>
            <a:r>
              <a:rPr lang="en-IN" sz="2400" dirty="0"/>
              <a:t>, whereas an agent playing </a:t>
            </a:r>
            <a:r>
              <a:rPr lang="en-IN" sz="2400" b="1" u="sng" dirty="0"/>
              <a:t>chess</a:t>
            </a:r>
            <a:r>
              <a:rPr lang="en-IN" sz="2400" dirty="0"/>
              <a:t> is in a two- agent environment. </a:t>
            </a:r>
          </a:p>
          <a:p>
            <a:pPr lvl="1" algn="just">
              <a:lnSpc>
                <a:spcPct val="150000"/>
              </a:lnSpc>
            </a:pPr>
            <a:r>
              <a:rPr lang="en-IN" sz="2400" b="1" u="sng" dirty="0"/>
              <a:t>Chess</a:t>
            </a:r>
            <a:r>
              <a:rPr lang="en-IN" sz="2400" dirty="0"/>
              <a:t> is a competitive multi agent environment.</a:t>
            </a:r>
          </a:p>
          <a:p>
            <a:pPr lvl="1" algn="just">
              <a:lnSpc>
                <a:spcPct val="150000"/>
              </a:lnSpc>
            </a:pPr>
            <a:r>
              <a:rPr lang="en-IN" sz="2400" b="1" dirty="0"/>
              <a:t>Taxi-driving</a:t>
            </a:r>
            <a:r>
              <a:rPr lang="en-IN" sz="2400" dirty="0"/>
              <a:t>- avoiding collisions maximizes the performance measure of all agents, so it is a </a:t>
            </a:r>
            <a:r>
              <a:rPr lang="en-IN" sz="2400" u="sng" dirty="0"/>
              <a:t>partially cooperative multi agent environment</a:t>
            </a:r>
          </a:p>
        </p:txBody>
      </p:sp>
    </p:spTree>
    <p:extLst>
      <p:ext uri="{BB962C8B-B14F-4D97-AF65-F5344CB8AC3E}">
        <p14:creationId xmlns:p14="http://schemas.microsoft.com/office/powerpoint/2010/main" val="3718728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927"/>
            <a:ext cx="8229600" cy="1143000"/>
          </a:xfrm>
        </p:spPr>
        <p:txBody>
          <a:bodyPr>
            <a:normAutofit/>
          </a:bodyPr>
          <a:lstStyle/>
          <a:p>
            <a:r>
              <a:rPr lang="en-IN" sz="4000" b="1" dirty="0"/>
              <a:t>DETERMINISTIC v/s STOCHASTIC</a:t>
            </a:r>
          </a:p>
        </p:txBody>
      </p:sp>
      <p:sp>
        <p:nvSpPr>
          <p:cNvPr id="3" name="Content Placeholder 2"/>
          <p:cNvSpPr>
            <a:spLocks noGrp="1"/>
          </p:cNvSpPr>
          <p:nvPr>
            <p:ph idx="1"/>
          </p:nvPr>
        </p:nvSpPr>
        <p:spPr>
          <a:xfrm>
            <a:off x="457200" y="1066800"/>
            <a:ext cx="8382000" cy="5410200"/>
          </a:xfrm>
        </p:spPr>
        <p:txBody>
          <a:bodyPr>
            <a:normAutofit/>
          </a:bodyPr>
          <a:lstStyle/>
          <a:p>
            <a:pPr algn="just">
              <a:lnSpc>
                <a:spcPct val="150000"/>
              </a:lnSpc>
            </a:pPr>
            <a:r>
              <a:rPr lang="en-IN" sz="2800" dirty="0"/>
              <a:t>If the </a:t>
            </a:r>
            <a:r>
              <a:rPr lang="en-IN" sz="2800" b="1" u="sng" dirty="0"/>
              <a:t>next state of the environment is completely determined by the current state </a:t>
            </a:r>
            <a:r>
              <a:rPr lang="en-IN" sz="2800" dirty="0"/>
              <a:t>and the action executed by the agent, then we say the environment is </a:t>
            </a:r>
            <a:r>
              <a:rPr lang="en-IN" sz="2800" b="1" dirty="0">
                <a:solidFill>
                  <a:srgbClr val="FF0000"/>
                </a:solidFill>
              </a:rPr>
              <a:t>DETERMINISTIC</a:t>
            </a:r>
            <a:endParaRPr lang="en-IN" sz="2800" dirty="0"/>
          </a:p>
          <a:p>
            <a:pPr lvl="1" algn="just">
              <a:lnSpc>
                <a:spcPct val="150000"/>
              </a:lnSpc>
            </a:pPr>
            <a:r>
              <a:rPr lang="en-IN" sz="2400" dirty="0"/>
              <a:t>otherwise, it is </a:t>
            </a:r>
            <a:r>
              <a:rPr lang="en-IN" sz="2400" b="1" dirty="0">
                <a:solidFill>
                  <a:srgbClr val="FF0000"/>
                </a:solidFill>
              </a:rPr>
              <a:t>STOCHASTIC</a:t>
            </a:r>
          </a:p>
          <a:p>
            <a:pPr lvl="1" algn="just">
              <a:lnSpc>
                <a:spcPct val="150000"/>
              </a:lnSpc>
            </a:pPr>
            <a:r>
              <a:rPr lang="en-IN" sz="2400" dirty="0"/>
              <a:t>Most real situations are so complex that it is impossible to keep track of all the unobserved aspects; </a:t>
            </a:r>
          </a:p>
          <a:p>
            <a:pPr lvl="2" algn="just">
              <a:lnSpc>
                <a:spcPct val="150000"/>
              </a:lnSpc>
            </a:pPr>
            <a:r>
              <a:rPr lang="en-IN" sz="2000" dirty="0"/>
              <a:t>for practical purposes, they must be treated as stochastic. </a:t>
            </a:r>
          </a:p>
        </p:txBody>
      </p:sp>
    </p:spTree>
    <p:extLst>
      <p:ext uri="{BB962C8B-B14F-4D97-AF65-F5344CB8AC3E}">
        <p14:creationId xmlns:p14="http://schemas.microsoft.com/office/powerpoint/2010/main" val="1866805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781800"/>
          </a:xfrm>
        </p:spPr>
        <p:txBody>
          <a:bodyPr>
            <a:normAutofit/>
          </a:bodyPr>
          <a:lstStyle/>
          <a:p>
            <a:pPr algn="just">
              <a:lnSpc>
                <a:spcPct val="200000"/>
              </a:lnSpc>
            </a:pPr>
            <a:r>
              <a:rPr lang="en-IN" sz="2800" b="1" dirty="0"/>
              <a:t>Stochastic</a:t>
            </a:r>
            <a:r>
              <a:rPr lang="en-IN" sz="2800" dirty="0"/>
              <a:t>:- Uncertainty about outcomes is quantiﬁed in terms of probabilities</a:t>
            </a:r>
          </a:p>
          <a:p>
            <a:pPr lvl="1" algn="just">
              <a:lnSpc>
                <a:spcPct val="200000"/>
              </a:lnSpc>
            </a:pPr>
            <a:r>
              <a:rPr lang="en-IN" sz="2400" dirty="0"/>
              <a:t>A non deterministic environment is one in which actions are characterized by their possible outcomes, but no probabilities are attached to them. </a:t>
            </a:r>
          </a:p>
          <a:p>
            <a:pPr lvl="1" algn="just">
              <a:lnSpc>
                <a:spcPct val="200000"/>
              </a:lnSpc>
            </a:pPr>
            <a:r>
              <a:rPr lang="en-IN" sz="2400" dirty="0"/>
              <a:t>Non deterministic environment descriptions are usually associated with performance measures that require the agent to succeed for all possible outcomes of its actions. </a:t>
            </a:r>
          </a:p>
          <a:p>
            <a:pPr>
              <a:lnSpc>
                <a:spcPct val="200000"/>
              </a:lnSpc>
            </a:pPr>
            <a:endParaRPr lang="en-IN" sz="2000" dirty="0"/>
          </a:p>
        </p:txBody>
      </p:sp>
    </p:spTree>
    <p:extLst>
      <p:ext uri="{BB962C8B-B14F-4D97-AF65-F5344CB8AC3E}">
        <p14:creationId xmlns:p14="http://schemas.microsoft.com/office/powerpoint/2010/main" val="4281577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normAutofit fontScale="70000" lnSpcReduction="20000"/>
          </a:bodyPr>
          <a:lstStyle/>
          <a:p>
            <a:pPr algn="just">
              <a:lnSpc>
                <a:spcPct val="200000"/>
              </a:lnSpc>
            </a:pPr>
            <a:r>
              <a:rPr lang="en-IN" b="1" dirty="0"/>
              <a:t>Taxi driving </a:t>
            </a:r>
            <a:r>
              <a:rPr lang="en-IN" dirty="0"/>
              <a:t>is clearly </a:t>
            </a:r>
            <a:r>
              <a:rPr lang="en-IN" b="1" dirty="0"/>
              <a:t>stochastic</a:t>
            </a:r>
            <a:r>
              <a:rPr lang="en-IN" dirty="0"/>
              <a:t> in this sense, because one can never predict the </a:t>
            </a:r>
            <a:r>
              <a:rPr lang="en-IN" b="1" dirty="0"/>
              <a:t>behaviour of trafﬁc </a:t>
            </a:r>
            <a:r>
              <a:rPr lang="en-IN" dirty="0"/>
              <a:t>exactly; moreover, one’s </a:t>
            </a:r>
            <a:r>
              <a:rPr lang="en-IN" b="1" dirty="0"/>
              <a:t>tyres blow out </a:t>
            </a:r>
            <a:r>
              <a:rPr lang="en-IN" dirty="0"/>
              <a:t>and one’s engine seizes up without warning. </a:t>
            </a:r>
          </a:p>
          <a:p>
            <a:pPr algn="just">
              <a:lnSpc>
                <a:spcPct val="200000"/>
              </a:lnSpc>
            </a:pPr>
            <a:r>
              <a:rPr lang="en-IN" b="1" dirty="0"/>
              <a:t>Vacuum world</a:t>
            </a:r>
            <a:r>
              <a:rPr lang="en-IN" dirty="0"/>
              <a:t> as we described it is </a:t>
            </a:r>
            <a:r>
              <a:rPr lang="en-IN" b="1" dirty="0"/>
              <a:t>deterministic</a:t>
            </a:r>
            <a:r>
              <a:rPr lang="en-IN" dirty="0"/>
              <a:t>, but variations can include stochastic elements such as </a:t>
            </a:r>
            <a:r>
              <a:rPr lang="en-IN" b="1" dirty="0"/>
              <a:t>randomly appearing dirt and an unreliable suction mechanism</a:t>
            </a:r>
          </a:p>
          <a:p>
            <a:endParaRPr lang="en-IN" dirty="0"/>
          </a:p>
        </p:txBody>
      </p:sp>
    </p:spTree>
    <p:extLst>
      <p:ext uri="{BB962C8B-B14F-4D97-AF65-F5344CB8AC3E}">
        <p14:creationId xmlns:p14="http://schemas.microsoft.com/office/powerpoint/2010/main" val="343313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09600"/>
            <a:ext cx="8610600" cy="5791200"/>
          </a:xfrm>
        </p:spPr>
        <p:txBody>
          <a:bodyPr>
            <a:normAutofit/>
          </a:bodyPr>
          <a:lstStyle/>
          <a:p>
            <a:pPr fontAlgn="base">
              <a:lnSpc>
                <a:spcPct val="120000"/>
              </a:lnSpc>
            </a:pPr>
            <a:r>
              <a:rPr lang="en-IN" sz="2400" b="1" dirty="0"/>
              <a:t>RATIONAL AGENT </a:t>
            </a:r>
            <a:r>
              <a:rPr lang="en-IN" sz="2400" dirty="0"/>
              <a:t>= Makes decisions </a:t>
            </a:r>
            <a:r>
              <a:rPr lang="en-IN" sz="2400" dirty="0">
                <a:sym typeface="Wingdings" pitchFamily="2" charset="2"/>
              </a:rPr>
              <a:t></a:t>
            </a:r>
            <a:r>
              <a:rPr lang="en-IN" sz="2400" dirty="0"/>
              <a:t> as a person, firm, machine, or software. </a:t>
            </a:r>
          </a:p>
          <a:p>
            <a:pPr lvl="1" fontAlgn="base">
              <a:lnSpc>
                <a:spcPct val="120000"/>
              </a:lnSpc>
            </a:pPr>
            <a:r>
              <a:rPr lang="en-IN" sz="2000" dirty="0"/>
              <a:t>Carries out an action with the best outcome after considering </a:t>
            </a:r>
            <a:r>
              <a:rPr lang="en-IN" sz="2000" b="1" u="sng" dirty="0">
                <a:solidFill>
                  <a:srgbClr val="FF0000"/>
                </a:solidFill>
              </a:rPr>
              <a:t>past and current </a:t>
            </a:r>
            <a:r>
              <a:rPr lang="en-IN" sz="2000" b="1" u="sng" dirty="0" err="1">
                <a:solidFill>
                  <a:srgbClr val="FF0000"/>
                </a:solidFill>
              </a:rPr>
              <a:t>percepts</a:t>
            </a:r>
            <a:r>
              <a:rPr lang="en-IN" sz="2000" b="1" u="sng" dirty="0">
                <a:solidFill>
                  <a:srgbClr val="FF0000"/>
                </a:solidFill>
              </a:rPr>
              <a:t> </a:t>
            </a:r>
            <a:r>
              <a:rPr lang="en-IN" sz="2000" dirty="0"/>
              <a:t> ( agent’s perceptual inputs at a given instance).</a:t>
            </a:r>
          </a:p>
          <a:p>
            <a:pPr fontAlgn="base">
              <a:lnSpc>
                <a:spcPct val="120000"/>
              </a:lnSpc>
            </a:pPr>
            <a:r>
              <a:rPr lang="en-IN" sz="2400" dirty="0"/>
              <a:t>(Rational)</a:t>
            </a:r>
            <a:r>
              <a:rPr lang="en-IN" sz="2600" b="1" dirty="0">
                <a:solidFill>
                  <a:srgbClr val="FF0000"/>
                </a:solidFill>
              </a:rPr>
              <a:t>AI system </a:t>
            </a:r>
            <a:r>
              <a:rPr lang="en-IN" sz="2600" dirty="0"/>
              <a:t>= </a:t>
            </a:r>
            <a:r>
              <a:rPr lang="en-IN" sz="2600" b="1" dirty="0"/>
              <a:t>Agent + its environment</a:t>
            </a:r>
            <a:r>
              <a:rPr lang="en-IN" sz="2600" dirty="0"/>
              <a:t>. </a:t>
            </a:r>
          </a:p>
          <a:p>
            <a:pPr lvl="1" fontAlgn="base">
              <a:lnSpc>
                <a:spcPct val="120000"/>
              </a:lnSpc>
            </a:pPr>
            <a:r>
              <a:rPr lang="en-IN" sz="2200" dirty="0"/>
              <a:t>Agents act in their environment. </a:t>
            </a:r>
          </a:p>
          <a:p>
            <a:pPr lvl="1" fontAlgn="base">
              <a:lnSpc>
                <a:spcPct val="120000"/>
              </a:lnSpc>
            </a:pPr>
            <a:r>
              <a:rPr lang="en-IN" sz="2200" dirty="0"/>
              <a:t>Environment may contain other agents. </a:t>
            </a:r>
          </a:p>
          <a:p>
            <a:pPr fontAlgn="base">
              <a:lnSpc>
                <a:spcPct val="120000"/>
              </a:lnSpc>
            </a:pPr>
            <a:r>
              <a:rPr lang="en-IN" sz="2600" dirty="0"/>
              <a:t>An agent  :</a:t>
            </a:r>
          </a:p>
          <a:p>
            <a:pPr lvl="1" fontAlgn="base">
              <a:lnSpc>
                <a:spcPct val="120000"/>
              </a:lnSpc>
            </a:pPr>
            <a:r>
              <a:rPr lang="en-IN" sz="2200" dirty="0"/>
              <a:t>perceives its environment through </a:t>
            </a:r>
            <a:r>
              <a:rPr lang="en-IN" sz="2200" b="1" dirty="0"/>
              <a:t>sensors</a:t>
            </a:r>
            <a:r>
              <a:rPr lang="en-IN" sz="2200" dirty="0"/>
              <a:t> </a:t>
            </a:r>
          </a:p>
          <a:p>
            <a:pPr lvl="1" fontAlgn="base">
              <a:lnSpc>
                <a:spcPct val="120000"/>
              </a:lnSpc>
            </a:pPr>
            <a:r>
              <a:rPr lang="en-IN" sz="2200" dirty="0"/>
              <a:t>acts upon that environment through </a:t>
            </a:r>
            <a:r>
              <a:rPr lang="en-IN" sz="2200" b="1" dirty="0"/>
              <a:t>actuators</a:t>
            </a:r>
          </a:p>
          <a:p>
            <a:pPr marL="457200" lvl="1" indent="0" fontAlgn="base">
              <a:lnSpc>
                <a:spcPct val="120000"/>
              </a:lnSpc>
              <a:buNone/>
            </a:pPr>
            <a:r>
              <a:rPr lang="en-IN" sz="2200" b="1" dirty="0"/>
              <a:t>ARCHITECTURE=Sensors + Actuators</a:t>
            </a:r>
          </a:p>
          <a:p>
            <a:pPr marL="457200" lvl="1" indent="0" fontAlgn="base">
              <a:lnSpc>
                <a:spcPct val="120000"/>
              </a:lnSpc>
              <a:buNone/>
            </a:pPr>
            <a:r>
              <a:rPr lang="en-IN" sz="2200" b="1" dirty="0"/>
              <a:t>AGENT= ARCHITECTURE+PROGRAM</a:t>
            </a:r>
            <a:endParaRPr lang="en-IN" sz="2200" dirty="0"/>
          </a:p>
          <a:p>
            <a:pPr>
              <a:lnSpc>
                <a:spcPct val="120000"/>
              </a:lnSpc>
            </a:pPr>
            <a:endParaRPr lang="en-IN" dirty="0"/>
          </a:p>
        </p:txBody>
      </p:sp>
    </p:spTree>
    <p:extLst>
      <p:ext uri="{BB962C8B-B14F-4D97-AF65-F5344CB8AC3E}">
        <p14:creationId xmlns:p14="http://schemas.microsoft.com/office/powerpoint/2010/main" val="293055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55"/>
            <a:ext cx="8991600" cy="824345"/>
          </a:xfrm>
        </p:spPr>
        <p:txBody>
          <a:bodyPr/>
          <a:lstStyle/>
          <a:p>
            <a:r>
              <a:rPr lang="en-IN" b="1" dirty="0"/>
              <a:t>EPISODIC VS. SEQUENTIAL</a:t>
            </a:r>
          </a:p>
        </p:txBody>
      </p:sp>
      <p:sp>
        <p:nvSpPr>
          <p:cNvPr id="3" name="Content Placeholder 2"/>
          <p:cNvSpPr>
            <a:spLocks noGrp="1"/>
          </p:cNvSpPr>
          <p:nvPr>
            <p:ph idx="1"/>
          </p:nvPr>
        </p:nvSpPr>
        <p:spPr>
          <a:xfrm>
            <a:off x="76200" y="838200"/>
            <a:ext cx="8991600" cy="6019800"/>
          </a:xfrm>
        </p:spPr>
        <p:txBody>
          <a:bodyPr>
            <a:noAutofit/>
          </a:bodyPr>
          <a:lstStyle/>
          <a:p>
            <a:pPr algn="just"/>
            <a:r>
              <a:rPr lang="en-IN" sz="2400" dirty="0"/>
              <a:t>E</a:t>
            </a:r>
            <a:r>
              <a:rPr lang="en-IN" sz="2400" b="1" dirty="0">
                <a:solidFill>
                  <a:srgbClr val="FF0000"/>
                </a:solidFill>
              </a:rPr>
              <a:t>pisodic task environment</a:t>
            </a:r>
            <a:r>
              <a:rPr lang="en-IN" sz="2400" dirty="0"/>
              <a:t>, the agent’s experience is divided into atomic episodes. </a:t>
            </a:r>
          </a:p>
          <a:p>
            <a:pPr lvl="1" algn="just"/>
            <a:r>
              <a:rPr lang="en-IN" sz="2000" dirty="0"/>
              <a:t>In each episode the agent receives a percept and then performs a single action. </a:t>
            </a:r>
          </a:p>
          <a:p>
            <a:pPr algn="just"/>
            <a:r>
              <a:rPr lang="en-IN" sz="2000" dirty="0"/>
              <a:t>For example</a:t>
            </a:r>
          </a:p>
          <a:p>
            <a:pPr marL="0" indent="0" algn="just">
              <a:buNone/>
            </a:pPr>
            <a:r>
              <a:rPr lang="en-IN" sz="1800" b="1" dirty="0">
                <a:solidFill>
                  <a:schemeClr val="tx2"/>
                </a:solidFill>
              </a:rPr>
              <a:t>An agent that has to spot defective parts on an assembly line bases each decision on the current part, regardless of previous decisions; moreover, the current decision doesn’t affect whether the next part is defective. </a:t>
            </a:r>
          </a:p>
          <a:p>
            <a:pPr algn="just"/>
            <a:r>
              <a:rPr lang="en-IN" sz="2400" dirty="0"/>
              <a:t>In </a:t>
            </a:r>
            <a:r>
              <a:rPr lang="en-IN" sz="2400" b="1" dirty="0">
                <a:solidFill>
                  <a:srgbClr val="FF0000"/>
                </a:solidFill>
              </a:rPr>
              <a:t>sequential environments,</a:t>
            </a:r>
            <a:r>
              <a:rPr lang="en-IN" sz="2400" dirty="0"/>
              <a:t> the current decision could affect all future decisions.</a:t>
            </a:r>
          </a:p>
          <a:p>
            <a:pPr lvl="1" algn="just"/>
            <a:r>
              <a:rPr lang="en-IN" sz="2000" b="1" dirty="0">
                <a:solidFill>
                  <a:schemeClr val="tx2"/>
                </a:solidFill>
              </a:rPr>
              <a:t>Chess and taxi driving are sequential: in both cases, short-term actions can have long-term consequences.</a:t>
            </a:r>
          </a:p>
          <a:p>
            <a:pPr marL="457200" lvl="1" indent="0" algn="just">
              <a:buNone/>
            </a:pPr>
            <a:r>
              <a:rPr lang="en-IN" sz="2000" b="1" dirty="0"/>
              <a:t>Episodic environments are much simpler than sequential environments because the agent does not need to think ahead. </a:t>
            </a:r>
          </a:p>
        </p:txBody>
      </p:sp>
    </p:spTree>
    <p:extLst>
      <p:ext uri="{BB962C8B-B14F-4D97-AF65-F5344CB8AC3E}">
        <p14:creationId xmlns:p14="http://schemas.microsoft.com/office/powerpoint/2010/main" val="390191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1143000"/>
          </a:xfrm>
        </p:spPr>
        <p:txBody>
          <a:bodyPr/>
          <a:lstStyle/>
          <a:p>
            <a:r>
              <a:rPr lang="en-IN" b="1" dirty="0"/>
              <a:t>STATIC v/s DYNAMIC</a:t>
            </a:r>
          </a:p>
        </p:txBody>
      </p:sp>
      <p:sp>
        <p:nvSpPr>
          <p:cNvPr id="3" name="Content Placeholder 2"/>
          <p:cNvSpPr>
            <a:spLocks noGrp="1"/>
          </p:cNvSpPr>
          <p:nvPr>
            <p:ph idx="1"/>
          </p:nvPr>
        </p:nvSpPr>
        <p:spPr>
          <a:xfrm>
            <a:off x="152400" y="762000"/>
            <a:ext cx="8991600" cy="6096000"/>
          </a:xfrm>
        </p:spPr>
        <p:txBody>
          <a:bodyPr>
            <a:normAutofit/>
          </a:bodyPr>
          <a:lstStyle/>
          <a:p>
            <a:pPr algn="just">
              <a:lnSpc>
                <a:spcPct val="150000"/>
              </a:lnSpc>
            </a:pPr>
            <a:r>
              <a:rPr lang="en-IN" sz="2400" dirty="0"/>
              <a:t>If the environment can change while an agent is deliberating, then we say the environment is </a:t>
            </a:r>
            <a:r>
              <a:rPr lang="en-IN" sz="2400" b="1" dirty="0">
                <a:solidFill>
                  <a:srgbClr val="FF0000"/>
                </a:solidFill>
              </a:rPr>
              <a:t>dynamic </a:t>
            </a:r>
            <a:r>
              <a:rPr lang="en-IN" sz="2400" dirty="0"/>
              <a:t>for that agent; </a:t>
            </a:r>
          </a:p>
          <a:p>
            <a:pPr algn="just">
              <a:lnSpc>
                <a:spcPct val="150000"/>
              </a:lnSpc>
            </a:pPr>
            <a:r>
              <a:rPr lang="en-IN" sz="2400" dirty="0"/>
              <a:t>Otherwise, it is </a:t>
            </a:r>
            <a:r>
              <a:rPr lang="en-IN" sz="2400" b="1" dirty="0">
                <a:solidFill>
                  <a:srgbClr val="FF0000"/>
                </a:solidFill>
              </a:rPr>
              <a:t>static.</a:t>
            </a:r>
            <a:r>
              <a:rPr lang="en-IN" sz="2400" dirty="0"/>
              <a:t> </a:t>
            </a:r>
          </a:p>
          <a:p>
            <a:pPr algn="just">
              <a:lnSpc>
                <a:spcPct val="150000"/>
              </a:lnSpc>
            </a:pPr>
            <a:r>
              <a:rPr lang="en-IN" sz="2400" b="1" dirty="0">
                <a:solidFill>
                  <a:srgbClr val="FF0000"/>
                </a:solidFill>
              </a:rPr>
              <a:t>Static environments </a:t>
            </a:r>
            <a:r>
              <a:rPr lang="en-IN" sz="2400" dirty="0"/>
              <a:t>are </a:t>
            </a:r>
            <a:r>
              <a:rPr lang="en-IN" sz="2400" b="1" dirty="0"/>
              <a:t>easy to deal </a:t>
            </a:r>
            <a:r>
              <a:rPr lang="en-IN" sz="2400" dirty="0"/>
              <a:t>with because the agent need not keep looking at the world while it is deciding on an action, nor need it worry about the passage of time. </a:t>
            </a:r>
          </a:p>
          <a:p>
            <a:pPr algn="just">
              <a:lnSpc>
                <a:spcPct val="150000"/>
              </a:lnSpc>
            </a:pPr>
            <a:r>
              <a:rPr lang="en-IN" sz="2400" b="1" dirty="0">
                <a:solidFill>
                  <a:srgbClr val="FF0000"/>
                </a:solidFill>
              </a:rPr>
              <a:t>Dynamic environments</a:t>
            </a:r>
            <a:r>
              <a:rPr lang="en-IN" sz="2400" dirty="0"/>
              <a:t>, on the other hand, are continuously asking the agent what it wants to do; if it hasn’t decided yet, that counts as deciding </a:t>
            </a:r>
            <a:r>
              <a:rPr lang="en-IN" sz="2400" b="1" dirty="0"/>
              <a:t>to do nothing</a:t>
            </a:r>
            <a:r>
              <a:rPr lang="en-IN" sz="2400" dirty="0"/>
              <a:t>!</a:t>
            </a:r>
          </a:p>
          <a:p>
            <a:pPr algn="just">
              <a:lnSpc>
                <a:spcPct val="150000"/>
              </a:lnSpc>
            </a:pPr>
            <a:endParaRPr lang="en-IN" sz="2400" dirty="0"/>
          </a:p>
        </p:txBody>
      </p:sp>
    </p:spTree>
    <p:extLst>
      <p:ext uri="{BB962C8B-B14F-4D97-AF65-F5344CB8AC3E}">
        <p14:creationId xmlns:p14="http://schemas.microsoft.com/office/powerpoint/2010/main" val="133788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nSpc>
                <a:spcPct val="200000"/>
              </a:lnSpc>
              <a:buNone/>
            </a:pPr>
            <a:r>
              <a:rPr lang="en-IN" dirty="0"/>
              <a:t>Playing football- other players make it </a:t>
            </a:r>
            <a:r>
              <a:rPr lang="en-IN" b="1" dirty="0">
                <a:solidFill>
                  <a:srgbClr val="FF0000"/>
                </a:solidFill>
              </a:rPr>
              <a:t>dynamic</a:t>
            </a:r>
            <a:r>
              <a:rPr lang="en-IN" dirty="0"/>
              <a:t>, </a:t>
            </a:r>
          </a:p>
          <a:p>
            <a:pPr marL="0" indent="0">
              <a:lnSpc>
                <a:spcPct val="200000"/>
              </a:lnSpc>
              <a:buNone/>
            </a:pPr>
            <a:r>
              <a:rPr lang="en-IN" dirty="0"/>
              <a:t>Mowing a lawn is </a:t>
            </a:r>
            <a:r>
              <a:rPr lang="en-IN" b="1" dirty="0">
                <a:solidFill>
                  <a:srgbClr val="FF0000"/>
                </a:solidFill>
              </a:rPr>
              <a:t>static </a:t>
            </a:r>
            <a:br>
              <a:rPr lang="en-IN" dirty="0"/>
            </a:br>
            <a:br>
              <a:rPr lang="en-IN" dirty="0"/>
            </a:br>
            <a:endParaRPr lang="en-IN" dirty="0"/>
          </a:p>
          <a:p>
            <a:pPr>
              <a:lnSpc>
                <a:spcPct val="200000"/>
              </a:lnSpc>
            </a:pPr>
            <a:endParaRPr lang="en-IN" dirty="0"/>
          </a:p>
        </p:txBody>
      </p:sp>
    </p:spTree>
    <p:extLst>
      <p:ext uri="{BB962C8B-B14F-4D97-AF65-F5344CB8AC3E}">
        <p14:creationId xmlns:p14="http://schemas.microsoft.com/office/powerpoint/2010/main" val="4215307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IN" sz="4000" b="1" dirty="0"/>
              <a:t>DISCRETE VS. CONTINUOUS</a:t>
            </a:r>
          </a:p>
        </p:txBody>
      </p:sp>
      <p:sp>
        <p:nvSpPr>
          <p:cNvPr id="3" name="Content Placeholder 2"/>
          <p:cNvSpPr>
            <a:spLocks noGrp="1"/>
          </p:cNvSpPr>
          <p:nvPr>
            <p:ph idx="1"/>
          </p:nvPr>
        </p:nvSpPr>
        <p:spPr>
          <a:xfrm>
            <a:off x="0" y="838200"/>
            <a:ext cx="9144000" cy="6019800"/>
          </a:xfrm>
        </p:spPr>
        <p:txBody>
          <a:bodyPr>
            <a:normAutofit/>
          </a:bodyPr>
          <a:lstStyle/>
          <a:p>
            <a:pPr>
              <a:lnSpc>
                <a:spcPct val="200000"/>
              </a:lnSpc>
            </a:pPr>
            <a:r>
              <a:rPr lang="en-IN" sz="2800" dirty="0"/>
              <a:t>The discrete/continuous distinction applies to </a:t>
            </a:r>
          </a:p>
          <a:p>
            <a:pPr lvl="1">
              <a:lnSpc>
                <a:spcPct val="200000"/>
              </a:lnSpc>
            </a:pPr>
            <a:r>
              <a:rPr lang="en-IN" sz="2400" dirty="0"/>
              <a:t>State of the </a:t>
            </a:r>
            <a:r>
              <a:rPr lang="en-IN" sz="2400" b="1" dirty="0">
                <a:solidFill>
                  <a:srgbClr val="FF0000"/>
                </a:solidFill>
              </a:rPr>
              <a:t>environment</a:t>
            </a:r>
            <a:r>
              <a:rPr lang="en-IN" sz="2400" dirty="0"/>
              <a:t>, </a:t>
            </a:r>
          </a:p>
          <a:p>
            <a:pPr lvl="1">
              <a:lnSpc>
                <a:spcPct val="200000"/>
              </a:lnSpc>
            </a:pPr>
            <a:r>
              <a:rPr lang="en-IN" sz="2400" dirty="0"/>
              <a:t>Way </a:t>
            </a:r>
            <a:r>
              <a:rPr lang="en-IN" sz="2400" b="1" dirty="0">
                <a:solidFill>
                  <a:srgbClr val="FF0000"/>
                </a:solidFill>
              </a:rPr>
              <a:t>time</a:t>
            </a:r>
            <a:r>
              <a:rPr lang="en-IN" sz="2400" dirty="0"/>
              <a:t> is handled, and </a:t>
            </a:r>
          </a:p>
          <a:p>
            <a:pPr lvl="1">
              <a:lnSpc>
                <a:spcPct val="200000"/>
              </a:lnSpc>
            </a:pPr>
            <a:r>
              <a:rPr lang="en-IN" sz="2400" b="1" dirty="0" err="1">
                <a:solidFill>
                  <a:srgbClr val="FF0000"/>
                </a:solidFill>
              </a:rPr>
              <a:t>Percepts</a:t>
            </a:r>
            <a:r>
              <a:rPr lang="en-IN" sz="2400" b="1" dirty="0">
                <a:solidFill>
                  <a:srgbClr val="FF0000"/>
                </a:solidFill>
              </a:rPr>
              <a:t> and actions </a:t>
            </a:r>
            <a:r>
              <a:rPr lang="en-IN" sz="2400" dirty="0"/>
              <a:t>of the agent. </a:t>
            </a:r>
          </a:p>
        </p:txBody>
      </p:sp>
    </p:spTree>
    <p:extLst>
      <p:ext uri="{BB962C8B-B14F-4D97-AF65-F5344CB8AC3E}">
        <p14:creationId xmlns:p14="http://schemas.microsoft.com/office/powerpoint/2010/main" val="1825511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Example</a:t>
            </a:r>
            <a:r>
              <a:rPr lang="en-IN" sz="3200" dirty="0"/>
              <a:t>( </a:t>
            </a:r>
            <a:r>
              <a:rPr lang="en-IN" sz="3200" dirty="0" err="1"/>
              <a:t>env</a:t>
            </a:r>
            <a:r>
              <a:rPr lang="en-IN" sz="3200" dirty="0"/>
              <a:t> , time , </a:t>
            </a:r>
            <a:r>
              <a:rPr lang="en-IN" sz="3200" dirty="0" err="1"/>
              <a:t>percepts</a:t>
            </a:r>
            <a:r>
              <a:rPr lang="en-IN" sz="3200" dirty="0"/>
              <a:t> &amp; actions )</a:t>
            </a:r>
          </a:p>
        </p:txBody>
      </p:sp>
      <p:sp>
        <p:nvSpPr>
          <p:cNvPr id="3" name="Content Placeholder 2"/>
          <p:cNvSpPr>
            <a:spLocks noGrp="1"/>
          </p:cNvSpPr>
          <p:nvPr>
            <p:ph idx="1"/>
          </p:nvPr>
        </p:nvSpPr>
        <p:spPr>
          <a:xfrm>
            <a:off x="381000" y="1295400"/>
            <a:ext cx="8229600" cy="4525963"/>
          </a:xfrm>
        </p:spPr>
        <p:txBody>
          <a:bodyPr>
            <a:normAutofit fontScale="92500"/>
          </a:bodyPr>
          <a:lstStyle/>
          <a:p>
            <a:pPr algn="just">
              <a:lnSpc>
                <a:spcPct val="150000"/>
              </a:lnSpc>
            </a:pPr>
            <a:r>
              <a:rPr lang="en-IN" sz="2400" dirty="0"/>
              <a:t>The </a:t>
            </a:r>
            <a:r>
              <a:rPr lang="en-IN" sz="2400" b="1" dirty="0"/>
              <a:t>chess environment </a:t>
            </a:r>
            <a:r>
              <a:rPr lang="en-IN" sz="2400" dirty="0"/>
              <a:t>has a </a:t>
            </a:r>
            <a:r>
              <a:rPr lang="en-IN" sz="2400" b="1" dirty="0">
                <a:solidFill>
                  <a:schemeClr val="tx2">
                    <a:lumMod val="75000"/>
                  </a:schemeClr>
                </a:solidFill>
              </a:rPr>
              <a:t>FINITE</a:t>
            </a:r>
            <a:r>
              <a:rPr lang="en-IN" sz="2400" dirty="0">
                <a:solidFill>
                  <a:schemeClr val="tx2">
                    <a:lumMod val="75000"/>
                  </a:schemeClr>
                </a:solidFill>
              </a:rPr>
              <a:t> </a:t>
            </a:r>
            <a:r>
              <a:rPr lang="en-IN" sz="2400" dirty="0"/>
              <a:t>number of distinct states (excluding the clock). </a:t>
            </a:r>
          </a:p>
          <a:p>
            <a:pPr lvl="1" algn="just">
              <a:lnSpc>
                <a:spcPct val="150000"/>
              </a:lnSpc>
            </a:pPr>
            <a:r>
              <a:rPr lang="en-IN" sz="2000" dirty="0"/>
              <a:t>Chess also has a discrete set of </a:t>
            </a:r>
            <a:r>
              <a:rPr lang="en-IN" sz="2000" dirty="0" err="1"/>
              <a:t>percepts</a:t>
            </a:r>
            <a:r>
              <a:rPr lang="en-IN" sz="2000" dirty="0"/>
              <a:t> and actions. </a:t>
            </a:r>
          </a:p>
          <a:p>
            <a:pPr algn="just">
              <a:lnSpc>
                <a:spcPct val="150000"/>
              </a:lnSpc>
            </a:pPr>
            <a:r>
              <a:rPr lang="en-IN" sz="2400" b="1" dirty="0"/>
              <a:t>Taxi driving </a:t>
            </a:r>
            <a:r>
              <a:rPr lang="en-IN" sz="2400" dirty="0"/>
              <a:t>is a continuous-state and continuous-time problem: </a:t>
            </a:r>
          </a:p>
          <a:p>
            <a:pPr lvl="1" algn="just">
              <a:lnSpc>
                <a:spcPct val="150000"/>
              </a:lnSpc>
            </a:pPr>
            <a:r>
              <a:rPr lang="en-IN" sz="2000" dirty="0"/>
              <a:t>the </a:t>
            </a:r>
            <a:r>
              <a:rPr lang="en-IN" sz="2000" b="1" dirty="0"/>
              <a:t>speed and location of the taxi</a:t>
            </a:r>
            <a:r>
              <a:rPr lang="en-IN" sz="2000" dirty="0"/>
              <a:t> and of the other vehicles sweep through a range of continuous values and do so </a:t>
            </a:r>
            <a:r>
              <a:rPr lang="en-IN" sz="2000" b="1" dirty="0"/>
              <a:t>smoothly over time</a:t>
            </a:r>
            <a:r>
              <a:rPr lang="en-IN" sz="2000" dirty="0"/>
              <a:t>.</a:t>
            </a:r>
          </a:p>
          <a:p>
            <a:pPr lvl="1" algn="just">
              <a:lnSpc>
                <a:spcPct val="150000"/>
              </a:lnSpc>
            </a:pPr>
            <a:r>
              <a:rPr lang="en-IN" sz="2000" dirty="0"/>
              <a:t>Taxi-driving actions are also </a:t>
            </a:r>
            <a:r>
              <a:rPr lang="en-IN" sz="2000" b="1" dirty="0"/>
              <a:t>continuous</a:t>
            </a:r>
            <a:r>
              <a:rPr lang="en-IN" sz="2000" dirty="0"/>
              <a:t> (steering angles, etc.). </a:t>
            </a:r>
          </a:p>
          <a:p>
            <a:pPr lvl="1" algn="just">
              <a:lnSpc>
                <a:spcPct val="150000"/>
              </a:lnSpc>
            </a:pPr>
            <a:r>
              <a:rPr lang="en-IN" sz="2000" dirty="0"/>
              <a:t>Input from digital cameras is discrete, strictly speaking, but is typically treated as representing continuously varying intensities and locations.</a:t>
            </a:r>
          </a:p>
          <a:p>
            <a:endParaRPr lang="en-IN" dirty="0"/>
          </a:p>
        </p:txBody>
      </p:sp>
    </p:spTree>
    <p:extLst>
      <p:ext uri="{BB962C8B-B14F-4D97-AF65-F5344CB8AC3E}">
        <p14:creationId xmlns:p14="http://schemas.microsoft.com/office/powerpoint/2010/main" val="275092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55"/>
            <a:ext cx="8229600" cy="1143000"/>
          </a:xfrm>
        </p:spPr>
        <p:txBody>
          <a:bodyPr/>
          <a:lstStyle/>
          <a:p>
            <a:r>
              <a:rPr lang="en-IN" b="1" dirty="0"/>
              <a:t>KNOWN VS. UNKNOWN</a:t>
            </a:r>
          </a:p>
        </p:txBody>
      </p:sp>
      <p:sp>
        <p:nvSpPr>
          <p:cNvPr id="3" name="Content Placeholder 2"/>
          <p:cNvSpPr>
            <a:spLocks noGrp="1"/>
          </p:cNvSpPr>
          <p:nvPr>
            <p:ph idx="1"/>
          </p:nvPr>
        </p:nvSpPr>
        <p:spPr>
          <a:xfrm>
            <a:off x="152400" y="990600"/>
            <a:ext cx="8839200" cy="5715000"/>
          </a:xfrm>
        </p:spPr>
        <p:txBody>
          <a:bodyPr>
            <a:normAutofit/>
          </a:bodyPr>
          <a:lstStyle/>
          <a:p>
            <a:pPr>
              <a:lnSpc>
                <a:spcPct val="200000"/>
              </a:lnSpc>
            </a:pPr>
            <a:r>
              <a:rPr lang="en-IN" sz="2400" dirty="0"/>
              <a:t>Known environment, the </a:t>
            </a:r>
            <a:r>
              <a:rPr lang="en-IN" sz="2400" b="1" dirty="0"/>
              <a:t>outcomes</a:t>
            </a:r>
            <a:r>
              <a:rPr lang="en-IN" sz="2400" dirty="0"/>
              <a:t> for all actions are </a:t>
            </a:r>
            <a:r>
              <a:rPr lang="en-IN" sz="2400" b="1" dirty="0"/>
              <a:t>given</a:t>
            </a:r>
            <a:r>
              <a:rPr lang="en-IN" sz="2400" dirty="0"/>
              <a:t>.</a:t>
            </a:r>
          </a:p>
          <a:p>
            <a:pPr>
              <a:lnSpc>
                <a:spcPct val="200000"/>
              </a:lnSpc>
            </a:pPr>
            <a:r>
              <a:rPr lang="en-IN" sz="2400" dirty="0"/>
              <a:t>If the environment is unknown, the agent will have to learn how it works in order to make good decisions.</a:t>
            </a:r>
          </a:p>
          <a:p>
            <a:pPr lvl="1">
              <a:lnSpc>
                <a:spcPct val="200000"/>
              </a:lnSpc>
            </a:pPr>
            <a:r>
              <a:rPr lang="en-IN" sz="2000" dirty="0"/>
              <a:t>Note that the distinction between known and unknown environments is not the same as the one between fully and partially observable environments</a:t>
            </a:r>
          </a:p>
        </p:txBody>
      </p:sp>
    </p:spTree>
    <p:extLst>
      <p:ext uri="{BB962C8B-B14F-4D97-AF65-F5344CB8AC3E}">
        <p14:creationId xmlns:p14="http://schemas.microsoft.com/office/powerpoint/2010/main" val="3315316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04800"/>
            <a:ext cx="8915400" cy="6248400"/>
          </a:xfrm>
        </p:spPr>
        <p:txBody>
          <a:bodyPr>
            <a:normAutofit lnSpcReduction="10000"/>
          </a:bodyPr>
          <a:lstStyle/>
          <a:p>
            <a:pPr>
              <a:lnSpc>
                <a:spcPct val="200000"/>
              </a:lnSpc>
            </a:pPr>
            <a:r>
              <a:rPr lang="en-IN" sz="2000" b="1" dirty="0"/>
              <a:t>Fully/partially observable </a:t>
            </a:r>
            <a:r>
              <a:rPr lang="en-IN" sz="2000" dirty="0"/>
              <a:t>–complete of partial state of the environment?</a:t>
            </a:r>
          </a:p>
          <a:p>
            <a:pPr>
              <a:lnSpc>
                <a:spcPct val="200000"/>
              </a:lnSpc>
            </a:pPr>
            <a:r>
              <a:rPr lang="en-IN" sz="2000" dirty="0"/>
              <a:t>•</a:t>
            </a:r>
            <a:r>
              <a:rPr lang="en-IN" sz="2000" b="1" dirty="0"/>
              <a:t>Deterministic/stochastic </a:t>
            </a:r>
            <a:r>
              <a:rPr lang="en-IN" sz="2000" dirty="0"/>
              <a:t>–can next state be completely determined by the current state and the action?</a:t>
            </a:r>
          </a:p>
          <a:p>
            <a:pPr>
              <a:lnSpc>
                <a:spcPct val="200000"/>
              </a:lnSpc>
            </a:pPr>
            <a:r>
              <a:rPr lang="en-IN" sz="2000" dirty="0"/>
              <a:t>•</a:t>
            </a:r>
            <a:r>
              <a:rPr lang="en-IN" sz="2000" b="1" dirty="0"/>
              <a:t>Episodic/sequential </a:t>
            </a:r>
            <a:r>
              <a:rPr lang="en-IN" sz="2000" dirty="0"/>
              <a:t>–can actions be divided into episodes, and are episodes independent?</a:t>
            </a:r>
          </a:p>
          <a:p>
            <a:pPr>
              <a:lnSpc>
                <a:spcPct val="200000"/>
              </a:lnSpc>
            </a:pPr>
            <a:r>
              <a:rPr lang="en-IN" sz="2000" dirty="0"/>
              <a:t>•</a:t>
            </a:r>
            <a:r>
              <a:rPr lang="en-IN" sz="2000" b="1" dirty="0"/>
              <a:t>Static/dynamic</a:t>
            </a:r>
            <a:r>
              <a:rPr lang="en-IN" sz="2000" dirty="0"/>
              <a:t>–does environment changes?</a:t>
            </a:r>
          </a:p>
          <a:p>
            <a:pPr>
              <a:lnSpc>
                <a:spcPct val="200000"/>
              </a:lnSpc>
            </a:pPr>
            <a:r>
              <a:rPr lang="en-IN" sz="2000" dirty="0"/>
              <a:t>•</a:t>
            </a:r>
            <a:r>
              <a:rPr lang="en-IN" sz="2000" b="1" dirty="0"/>
              <a:t>Discrete/continuous </a:t>
            </a:r>
            <a:r>
              <a:rPr lang="en-IN" sz="2000" dirty="0"/>
              <a:t>–is there limited number of distinct, well defined </a:t>
            </a:r>
            <a:r>
              <a:rPr lang="en-IN" sz="2000" dirty="0" err="1"/>
              <a:t>percepts</a:t>
            </a:r>
            <a:r>
              <a:rPr lang="en-IN" sz="2000" dirty="0"/>
              <a:t> and actions?</a:t>
            </a:r>
          </a:p>
          <a:p>
            <a:pPr>
              <a:lnSpc>
                <a:spcPct val="200000"/>
              </a:lnSpc>
            </a:pPr>
            <a:r>
              <a:rPr lang="en-IN" sz="2000" dirty="0"/>
              <a:t>•</a:t>
            </a:r>
            <a:r>
              <a:rPr lang="en-IN" sz="2000" b="1" dirty="0"/>
              <a:t>Single/multi-agent</a:t>
            </a:r>
            <a:r>
              <a:rPr lang="en-IN" sz="2000" dirty="0"/>
              <a:t>–does agent operates alone or in collaboration with other agents?</a:t>
            </a:r>
          </a:p>
          <a:p>
            <a:endParaRPr lang="en-IN" sz="2000" dirty="0"/>
          </a:p>
        </p:txBody>
      </p:sp>
    </p:spTree>
    <p:extLst>
      <p:ext uri="{BB962C8B-B14F-4D97-AF65-F5344CB8AC3E}">
        <p14:creationId xmlns:p14="http://schemas.microsoft.com/office/powerpoint/2010/main" val="2839717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52400"/>
            <a:ext cx="8991600" cy="6477000"/>
          </a:xfrm>
        </p:spPr>
        <p:txBody>
          <a:bodyPr>
            <a:normAutofit/>
          </a:bodyPr>
          <a:lstStyle/>
          <a:p>
            <a:pPr>
              <a:lnSpc>
                <a:spcPct val="200000"/>
              </a:lnSpc>
            </a:pPr>
            <a:r>
              <a:rPr lang="en-IN" sz="2000" dirty="0"/>
              <a:t>Non-deterministic environment: physical world: Robot on Mars , </a:t>
            </a:r>
          </a:p>
          <a:p>
            <a:pPr>
              <a:lnSpc>
                <a:spcPct val="200000"/>
              </a:lnSpc>
            </a:pPr>
            <a:r>
              <a:rPr lang="en-IN" sz="2000" dirty="0"/>
              <a:t>Deterministic environment: Tic </a:t>
            </a:r>
            <a:r>
              <a:rPr lang="en-IN" sz="2000" dirty="0" err="1"/>
              <a:t>Tac</a:t>
            </a:r>
            <a:r>
              <a:rPr lang="en-IN" sz="2000" dirty="0"/>
              <a:t> Toe game </a:t>
            </a:r>
          </a:p>
          <a:p>
            <a:pPr>
              <a:lnSpc>
                <a:spcPct val="200000"/>
              </a:lnSpc>
            </a:pPr>
            <a:r>
              <a:rPr lang="en-IN" sz="2000" dirty="0"/>
              <a:t>Episodic environment: Mail sorting system </a:t>
            </a:r>
          </a:p>
          <a:p>
            <a:pPr>
              <a:lnSpc>
                <a:spcPct val="200000"/>
              </a:lnSpc>
            </a:pPr>
            <a:r>
              <a:rPr lang="en-IN" sz="2000" dirty="0"/>
              <a:t>Non-episodic environment: Chess game </a:t>
            </a:r>
          </a:p>
          <a:p>
            <a:pPr>
              <a:lnSpc>
                <a:spcPct val="200000"/>
              </a:lnSpc>
            </a:pPr>
            <a:r>
              <a:rPr lang="en-IN" sz="2000" dirty="0"/>
              <a:t>Discrete-chess game,</a:t>
            </a:r>
          </a:p>
          <a:p>
            <a:pPr>
              <a:lnSpc>
                <a:spcPct val="200000"/>
              </a:lnSpc>
            </a:pPr>
            <a:r>
              <a:rPr lang="en-IN" sz="2000" dirty="0"/>
              <a:t> </a:t>
            </a:r>
            <a:r>
              <a:rPr lang="en-IN" sz="2000" dirty="0" err="1"/>
              <a:t>Continuos</a:t>
            </a:r>
            <a:r>
              <a:rPr lang="en-IN" sz="2000" dirty="0"/>
              <a:t> – driving a car</a:t>
            </a:r>
          </a:p>
        </p:txBody>
      </p:sp>
    </p:spTree>
    <p:extLst>
      <p:ext uri="{BB962C8B-B14F-4D97-AF65-F5344CB8AC3E}">
        <p14:creationId xmlns:p14="http://schemas.microsoft.com/office/powerpoint/2010/main" val="269683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Environment types</a:t>
            </a:r>
          </a:p>
        </p:txBody>
      </p:sp>
      <p:sp>
        <p:nvSpPr>
          <p:cNvPr id="18435" name="Rectangle 3"/>
          <p:cNvSpPr>
            <a:spLocks noGrp="1" noChangeArrowheads="1"/>
          </p:cNvSpPr>
          <p:nvPr>
            <p:ph type="body" idx="1"/>
          </p:nvPr>
        </p:nvSpPr>
        <p:spPr/>
        <p:txBody>
          <a:bodyPr/>
          <a:lstStyle/>
          <a:p>
            <a:pPr eaLnBrk="1" hangingPunct="1">
              <a:lnSpc>
                <a:spcPct val="80000"/>
              </a:lnSpc>
              <a:buFontTx/>
              <a:buNone/>
            </a:pPr>
            <a:r>
              <a:rPr lang="en-US" sz="2000" dirty="0"/>
              <a:t>				Chess with 	Chess without 	Taxi driving </a:t>
            </a:r>
          </a:p>
          <a:p>
            <a:pPr eaLnBrk="1" hangingPunct="1">
              <a:lnSpc>
                <a:spcPct val="80000"/>
              </a:lnSpc>
              <a:buFontTx/>
              <a:buNone/>
            </a:pPr>
            <a:r>
              <a:rPr lang="en-US" sz="2000" dirty="0"/>
              <a:t>				a clock		a clock</a:t>
            </a:r>
          </a:p>
          <a:p>
            <a:pPr eaLnBrk="1" hangingPunct="1">
              <a:lnSpc>
                <a:spcPct val="80000"/>
              </a:lnSpc>
              <a:buFontTx/>
              <a:buNone/>
            </a:pPr>
            <a:r>
              <a:rPr lang="en-US" sz="2000" dirty="0"/>
              <a:t>Fully observable	                     Yes		Yes		No </a:t>
            </a:r>
          </a:p>
          <a:p>
            <a:pPr eaLnBrk="1" hangingPunct="1">
              <a:lnSpc>
                <a:spcPct val="80000"/>
              </a:lnSpc>
              <a:buFontTx/>
              <a:buNone/>
            </a:pPr>
            <a:r>
              <a:rPr lang="en-US" sz="2000" dirty="0"/>
              <a:t>Deterministic		  Strategic	Strategic 	No </a:t>
            </a:r>
          </a:p>
          <a:p>
            <a:pPr eaLnBrk="1" hangingPunct="1">
              <a:lnSpc>
                <a:spcPct val="80000"/>
              </a:lnSpc>
              <a:buFontTx/>
              <a:buNone/>
            </a:pPr>
            <a:r>
              <a:rPr lang="en-US" sz="2000" dirty="0"/>
              <a:t>Episodic          	               	No		No		No </a:t>
            </a:r>
          </a:p>
          <a:p>
            <a:pPr eaLnBrk="1" hangingPunct="1">
              <a:lnSpc>
                <a:spcPct val="80000"/>
              </a:lnSpc>
              <a:buFontTx/>
              <a:buNone/>
            </a:pPr>
            <a:r>
              <a:rPr lang="en-US" sz="2000" dirty="0"/>
              <a:t>Static 			Semi		Yes 		No </a:t>
            </a:r>
          </a:p>
          <a:p>
            <a:pPr eaLnBrk="1" hangingPunct="1">
              <a:lnSpc>
                <a:spcPct val="80000"/>
              </a:lnSpc>
              <a:buFontTx/>
              <a:buNone/>
            </a:pPr>
            <a:r>
              <a:rPr lang="en-US" sz="2000" dirty="0"/>
              <a:t>Discrete		                 Yes 		Yes		No</a:t>
            </a:r>
          </a:p>
          <a:p>
            <a:pPr eaLnBrk="1" hangingPunct="1">
              <a:lnSpc>
                <a:spcPct val="80000"/>
              </a:lnSpc>
              <a:buFontTx/>
              <a:buNone/>
            </a:pPr>
            <a:r>
              <a:rPr lang="en-US" sz="2000" dirty="0"/>
              <a:t>Single agent		No		No		No </a:t>
            </a:r>
          </a:p>
          <a:p>
            <a:pPr eaLnBrk="1" hangingPunct="1">
              <a:lnSpc>
                <a:spcPct val="80000"/>
              </a:lnSpc>
            </a:pPr>
            <a:endParaRPr lang="en-US" sz="2000" dirty="0"/>
          </a:p>
          <a:p>
            <a:pPr eaLnBrk="1" hangingPunct="1">
              <a:lnSpc>
                <a:spcPct val="80000"/>
              </a:lnSpc>
            </a:pPr>
            <a:r>
              <a:rPr lang="en-US" sz="2000" dirty="0"/>
              <a:t>The environment type largely determines the agent design</a:t>
            </a:r>
          </a:p>
          <a:p>
            <a:pPr eaLnBrk="1" hangingPunct="1">
              <a:lnSpc>
                <a:spcPct val="80000"/>
              </a:lnSpc>
            </a:pPr>
            <a:r>
              <a:rPr lang="en-US" sz="2000" b="1" dirty="0"/>
              <a:t>The real world is (of course) partially observable, stochastic, sequential, dynamic, continuous, multi-agent</a:t>
            </a:r>
          </a:p>
        </p:txBody>
      </p:sp>
      <p:graphicFrame>
        <p:nvGraphicFramePr>
          <p:cNvPr id="19466" name="Group 10"/>
          <p:cNvGraphicFramePr>
            <a:graphicFrameLocks noGrp="1"/>
          </p:cNvGraphicFramePr>
          <p:nvPr>
            <p:extLst>
              <p:ext uri="{D42A27DB-BD31-4B8C-83A1-F6EECF244321}">
                <p14:modId xmlns:p14="http://schemas.microsoft.com/office/powerpoint/2010/main" val="3581173447"/>
              </p:ext>
            </p:extLst>
          </p:nvPr>
        </p:nvGraphicFramePr>
        <p:xfrm>
          <a:off x="3124200" y="2286000"/>
          <a:ext cx="5410200" cy="1905000"/>
        </p:xfrm>
        <a:graphic>
          <a:graphicData uri="http://schemas.openxmlformats.org/drawingml/2006/table">
            <a:tbl>
              <a:tblPr/>
              <a:tblGrid>
                <a:gridCol w="5410200">
                  <a:extLst>
                    <a:ext uri="{9D8B030D-6E8A-4147-A177-3AD203B41FA5}">
                      <a16:colId xmlns:a16="http://schemas.microsoft.com/office/drawing/2014/main" val="20000"/>
                    </a:ext>
                  </a:extLst>
                </a:gridCol>
              </a:tblGrid>
              <a:tr h="190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3659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33480"/>
            <a:ext cx="8975685" cy="3776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512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IN" dirty="0"/>
              <a:t>Agents and Environments</a:t>
            </a:r>
          </a:p>
        </p:txBody>
      </p:sp>
      <p:sp>
        <p:nvSpPr>
          <p:cNvPr id="3" name="Content Placeholder 2"/>
          <p:cNvSpPr>
            <a:spLocks noGrp="1"/>
          </p:cNvSpPr>
          <p:nvPr>
            <p:ph idx="1"/>
          </p:nvPr>
        </p:nvSpPr>
        <p:spPr>
          <a:xfrm>
            <a:off x="533400" y="1066800"/>
            <a:ext cx="8229600" cy="5486400"/>
          </a:xfrm>
        </p:spPr>
        <p:txBody>
          <a:bodyPr>
            <a:noAutofit/>
          </a:bodyPr>
          <a:lstStyle/>
          <a:p>
            <a:pPr lvl="1" algn="just">
              <a:lnSpc>
                <a:spcPct val="150000"/>
              </a:lnSpc>
            </a:pPr>
            <a:r>
              <a:rPr lang="en-IN" sz="2400" dirty="0"/>
              <a:t>A </a:t>
            </a:r>
            <a:r>
              <a:rPr lang="en-IN" sz="2400" u="sng" dirty="0">
                <a:solidFill>
                  <a:srgbClr val="FF0000"/>
                </a:solidFill>
              </a:rPr>
              <a:t>human agent </a:t>
            </a:r>
            <a:r>
              <a:rPr lang="en-IN" sz="2400" dirty="0"/>
              <a:t>has </a:t>
            </a:r>
            <a:r>
              <a:rPr lang="en-IN" sz="2400" dirty="0" err="1"/>
              <a:t>eyes,ears</a:t>
            </a:r>
            <a:r>
              <a:rPr lang="en-IN" sz="2400" dirty="0"/>
              <a:t>, and other organs for </a:t>
            </a:r>
            <a:r>
              <a:rPr lang="en-IN" sz="2400" b="1" dirty="0"/>
              <a:t>sensors</a:t>
            </a:r>
            <a:r>
              <a:rPr lang="en-IN" sz="2400" dirty="0"/>
              <a:t> and hands, legs, vocal tract, and so on for </a:t>
            </a:r>
            <a:r>
              <a:rPr lang="en-IN" sz="2400" b="1" dirty="0"/>
              <a:t>actuators</a:t>
            </a:r>
            <a:r>
              <a:rPr lang="en-IN" sz="2400" dirty="0"/>
              <a:t>. </a:t>
            </a:r>
          </a:p>
          <a:p>
            <a:pPr lvl="1" algn="just">
              <a:lnSpc>
                <a:spcPct val="150000"/>
              </a:lnSpc>
            </a:pPr>
            <a:r>
              <a:rPr lang="en-IN" sz="2400" dirty="0"/>
              <a:t>A </a:t>
            </a:r>
            <a:r>
              <a:rPr lang="en-IN" sz="2400" u="sng" dirty="0">
                <a:solidFill>
                  <a:srgbClr val="FF0000"/>
                </a:solidFill>
              </a:rPr>
              <a:t>robotic agent</a:t>
            </a:r>
            <a:r>
              <a:rPr lang="en-IN" sz="2400" dirty="0"/>
              <a:t> might have cameras and infrared range ﬁnders for </a:t>
            </a:r>
            <a:r>
              <a:rPr lang="en-IN" sz="2400" b="1" dirty="0"/>
              <a:t>sensors</a:t>
            </a:r>
            <a:r>
              <a:rPr lang="en-IN" sz="2400" dirty="0"/>
              <a:t> and various motors for </a:t>
            </a:r>
            <a:r>
              <a:rPr lang="en-IN" sz="2400" b="1" dirty="0"/>
              <a:t>actuators</a:t>
            </a:r>
            <a:r>
              <a:rPr lang="en-IN" sz="2400" dirty="0"/>
              <a:t>. </a:t>
            </a:r>
          </a:p>
          <a:p>
            <a:pPr lvl="1" algn="just">
              <a:lnSpc>
                <a:spcPct val="150000"/>
              </a:lnSpc>
            </a:pPr>
            <a:r>
              <a:rPr lang="en-IN" sz="2400" dirty="0"/>
              <a:t>A </a:t>
            </a:r>
            <a:r>
              <a:rPr lang="en-IN" sz="2400" u="sng" dirty="0">
                <a:solidFill>
                  <a:srgbClr val="FF0000"/>
                </a:solidFill>
              </a:rPr>
              <a:t>software agent</a:t>
            </a:r>
            <a:r>
              <a:rPr lang="en-IN" sz="2400" dirty="0"/>
              <a:t> receives keystrokes, ﬁle contents, and network packets as </a:t>
            </a:r>
            <a:r>
              <a:rPr lang="en-IN" sz="2400" b="1" dirty="0"/>
              <a:t>sensory</a:t>
            </a:r>
            <a:r>
              <a:rPr lang="en-IN" sz="2400" dirty="0"/>
              <a:t> inputs and </a:t>
            </a:r>
            <a:r>
              <a:rPr lang="en-IN" sz="2400" b="1" dirty="0"/>
              <a:t>acts</a:t>
            </a:r>
            <a:r>
              <a:rPr lang="en-IN" sz="2400" dirty="0"/>
              <a:t> on the environment by displaying on the </a:t>
            </a:r>
            <a:r>
              <a:rPr lang="en-IN" sz="2400" b="1" dirty="0"/>
              <a:t>screen</a:t>
            </a:r>
            <a:r>
              <a:rPr lang="en-IN" sz="2400" dirty="0"/>
              <a:t>, writing ﬁles, and sending network packets.</a:t>
            </a:r>
          </a:p>
        </p:txBody>
      </p:sp>
    </p:spTree>
    <p:extLst>
      <p:ext uri="{BB962C8B-B14F-4D97-AF65-F5344CB8AC3E}">
        <p14:creationId xmlns:p14="http://schemas.microsoft.com/office/powerpoint/2010/main" val="16640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7668"/>
            <a:ext cx="9982199" cy="594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5303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IN" b="1" dirty="0">
                <a:solidFill>
                  <a:srgbClr val="FF0000"/>
                </a:solidFill>
              </a:rPr>
              <a:t>ENVIRONMENT CLASS</a:t>
            </a:r>
          </a:p>
        </p:txBody>
      </p:sp>
      <p:sp>
        <p:nvSpPr>
          <p:cNvPr id="3" name="Content Placeholder 2"/>
          <p:cNvSpPr>
            <a:spLocks noGrp="1"/>
          </p:cNvSpPr>
          <p:nvPr>
            <p:ph idx="1"/>
          </p:nvPr>
        </p:nvSpPr>
        <p:spPr>
          <a:xfrm>
            <a:off x="0" y="838200"/>
            <a:ext cx="8686800" cy="5287963"/>
          </a:xfrm>
        </p:spPr>
        <p:txBody>
          <a:bodyPr>
            <a:normAutofit/>
          </a:bodyPr>
          <a:lstStyle/>
          <a:p>
            <a:pPr algn="just">
              <a:lnSpc>
                <a:spcPct val="200000"/>
              </a:lnSpc>
            </a:pPr>
            <a:r>
              <a:rPr lang="en-IN" sz="2400" dirty="0"/>
              <a:t>Experiments are often carried out not for a single environment but for </a:t>
            </a:r>
            <a:r>
              <a:rPr lang="en-IN" sz="2400" b="1" u="sng" dirty="0"/>
              <a:t>many environments </a:t>
            </a:r>
            <a:r>
              <a:rPr lang="en-IN" sz="2400" dirty="0"/>
              <a:t>drawn from an </a:t>
            </a:r>
            <a:r>
              <a:rPr lang="en-IN" sz="2400" b="1" dirty="0"/>
              <a:t>ENVIRONMENT CLASS. </a:t>
            </a:r>
          </a:p>
          <a:p>
            <a:pPr lvl="1" algn="just">
              <a:lnSpc>
                <a:spcPct val="200000"/>
              </a:lnSpc>
            </a:pPr>
            <a:r>
              <a:rPr lang="en-IN" sz="2000" dirty="0"/>
              <a:t>For example, to evaluate a taxi driver in simulated trafﬁc, we would want to run many simulations with different trafﬁc, lighting, and weather conditions.</a:t>
            </a:r>
          </a:p>
          <a:p>
            <a:pPr lvl="1" algn="just">
              <a:lnSpc>
                <a:spcPct val="200000"/>
              </a:lnSpc>
            </a:pPr>
            <a:r>
              <a:rPr lang="en-IN" sz="2000" dirty="0"/>
              <a:t>CHESS example ( Single agent opponent, human being ,</a:t>
            </a:r>
            <a:r>
              <a:rPr lang="en-IN" sz="2000" dirty="0" err="1"/>
              <a:t>etc</a:t>
            </a:r>
            <a:r>
              <a:rPr lang="en-IN" sz="2000" dirty="0"/>
              <a:t>) GENERALIZED.</a:t>
            </a:r>
          </a:p>
        </p:txBody>
      </p:sp>
    </p:spTree>
    <p:extLst>
      <p:ext uri="{BB962C8B-B14F-4D97-AF65-F5344CB8AC3E}">
        <p14:creationId xmlns:p14="http://schemas.microsoft.com/office/powerpoint/2010/main" val="1126960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ENVIRONMENT GENERATOR</a:t>
            </a:r>
          </a:p>
        </p:txBody>
      </p:sp>
      <p:sp>
        <p:nvSpPr>
          <p:cNvPr id="3" name="Content Placeholder 2"/>
          <p:cNvSpPr>
            <a:spLocks noGrp="1"/>
          </p:cNvSpPr>
          <p:nvPr>
            <p:ph idx="1"/>
          </p:nvPr>
        </p:nvSpPr>
        <p:spPr>
          <a:xfrm>
            <a:off x="457200" y="1371600"/>
            <a:ext cx="8229600" cy="4525963"/>
          </a:xfrm>
        </p:spPr>
        <p:txBody>
          <a:bodyPr>
            <a:normAutofit fontScale="92500"/>
          </a:bodyPr>
          <a:lstStyle/>
          <a:p>
            <a:pPr marL="0" indent="0" algn="just">
              <a:lnSpc>
                <a:spcPct val="150000"/>
              </a:lnSpc>
              <a:buNone/>
            </a:pPr>
            <a:r>
              <a:rPr lang="en-IN" sz="2800" u="sng" dirty="0"/>
              <a:t>Environment generator for each environment class </a:t>
            </a:r>
            <a:r>
              <a:rPr lang="en-IN" sz="2800" dirty="0"/>
              <a:t>that selects particular environments (with certain likelihoods) in which to run the agent. </a:t>
            </a:r>
          </a:p>
          <a:p>
            <a:pPr marL="0" indent="0" algn="just">
              <a:lnSpc>
                <a:spcPct val="150000"/>
              </a:lnSpc>
              <a:buNone/>
            </a:pPr>
            <a:r>
              <a:rPr lang="en-IN" sz="2800" b="1" dirty="0">
                <a:solidFill>
                  <a:srgbClr val="FF0000"/>
                </a:solidFill>
              </a:rPr>
              <a:t>Used in order to measure the performance of an agent</a:t>
            </a:r>
          </a:p>
          <a:p>
            <a:pPr lvl="1" algn="just">
              <a:lnSpc>
                <a:spcPct val="150000"/>
              </a:lnSpc>
            </a:pPr>
            <a:r>
              <a:rPr lang="en-IN" sz="2400" dirty="0"/>
              <a:t>For example</a:t>
            </a:r>
          </a:p>
          <a:p>
            <a:pPr lvl="2" algn="just">
              <a:lnSpc>
                <a:spcPct val="150000"/>
              </a:lnSpc>
            </a:pPr>
            <a:r>
              <a:rPr lang="en-IN" sz="2000" dirty="0"/>
              <a:t>The vacuum environment generator initializes the dirt pattern and agent location randomly.</a:t>
            </a:r>
          </a:p>
        </p:txBody>
      </p:sp>
    </p:spTree>
    <p:extLst>
      <p:ext uri="{BB962C8B-B14F-4D97-AF65-F5344CB8AC3E}">
        <p14:creationId xmlns:p14="http://schemas.microsoft.com/office/powerpoint/2010/main" val="22054573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AutoShape 2" descr="Image result for environment types in artificial intelligence examples"/>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782"/>
            <a:ext cx="9144000" cy="6865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5298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IN" sz="3600" dirty="0"/>
              <a:t>Distinct Characteristics of Agent</a:t>
            </a:r>
          </a:p>
        </p:txBody>
      </p:sp>
      <p:sp>
        <p:nvSpPr>
          <p:cNvPr id="3" name="Content Placeholder 2"/>
          <p:cNvSpPr>
            <a:spLocks noGrp="1"/>
          </p:cNvSpPr>
          <p:nvPr>
            <p:ph idx="1"/>
          </p:nvPr>
        </p:nvSpPr>
        <p:spPr>
          <a:xfrm>
            <a:off x="228600" y="685800"/>
            <a:ext cx="8534400" cy="5486400"/>
          </a:xfrm>
        </p:spPr>
        <p:txBody>
          <a:bodyPr>
            <a:noAutofit/>
          </a:bodyPr>
          <a:lstStyle/>
          <a:p>
            <a:pPr algn="just">
              <a:lnSpc>
                <a:spcPct val="170000"/>
              </a:lnSpc>
            </a:pPr>
            <a:r>
              <a:rPr lang="en-IN" sz="1800" b="1" dirty="0"/>
              <a:t>Autonomous</a:t>
            </a:r>
            <a:r>
              <a:rPr lang="en-IN" sz="1800" dirty="0"/>
              <a:t>: the ability to operate without the direct intervention of human and control over its internal state.</a:t>
            </a:r>
          </a:p>
          <a:p>
            <a:pPr algn="just">
              <a:lnSpc>
                <a:spcPct val="170000"/>
              </a:lnSpc>
            </a:pPr>
            <a:r>
              <a:rPr lang="en-IN" sz="1800" b="1" dirty="0"/>
              <a:t>Social</a:t>
            </a:r>
            <a:r>
              <a:rPr lang="en-IN" sz="1800" dirty="0"/>
              <a:t>: the ability to interact with human and other agents. </a:t>
            </a:r>
          </a:p>
          <a:p>
            <a:pPr algn="just">
              <a:lnSpc>
                <a:spcPct val="170000"/>
              </a:lnSpc>
            </a:pPr>
            <a:r>
              <a:rPr lang="en-IN" sz="1800" b="1" dirty="0"/>
              <a:t>Reactive</a:t>
            </a:r>
            <a:r>
              <a:rPr lang="en-IN" sz="1800" dirty="0"/>
              <a:t>: the ability to perceive changes in the environment and response to it in a timely fashion. </a:t>
            </a:r>
          </a:p>
          <a:p>
            <a:pPr algn="just">
              <a:lnSpc>
                <a:spcPct val="170000"/>
              </a:lnSpc>
            </a:pPr>
            <a:r>
              <a:rPr lang="en-IN" sz="1800" b="1" dirty="0"/>
              <a:t>Proactive</a:t>
            </a:r>
            <a:r>
              <a:rPr lang="en-IN" sz="1800" dirty="0"/>
              <a:t>: the ability to show goal directed behaviour</a:t>
            </a:r>
          </a:p>
          <a:p>
            <a:pPr algn="just">
              <a:lnSpc>
                <a:spcPct val="170000"/>
              </a:lnSpc>
            </a:pPr>
            <a:r>
              <a:rPr lang="en-IN" sz="1800" b="1" dirty="0"/>
              <a:t>Mobility</a:t>
            </a:r>
            <a:r>
              <a:rPr lang="en-IN" sz="1800" dirty="0"/>
              <a:t> is the ability to travel between different hosts in a computer network. </a:t>
            </a:r>
          </a:p>
          <a:p>
            <a:pPr algn="just">
              <a:lnSpc>
                <a:spcPct val="170000"/>
              </a:lnSpc>
            </a:pPr>
            <a:r>
              <a:rPr lang="en-IN" sz="1800" b="1" dirty="0"/>
              <a:t>Benevolent</a:t>
            </a:r>
            <a:r>
              <a:rPr lang="en-IN" sz="1800" dirty="0"/>
              <a:t> is the characteristic agent will always perform what it is asked to do. </a:t>
            </a:r>
          </a:p>
          <a:p>
            <a:pPr algn="just">
              <a:lnSpc>
                <a:spcPct val="170000"/>
              </a:lnSpc>
            </a:pPr>
            <a:r>
              <a:rPr lang="en-IN" sz="1800" b="1" dirty="0"/>
              <a:t>Trustworthiness</a:t>
            </a:r>
            <a:r>
              <a:rPr lang="en-IN" sz="1800" dirty="0"/>
              <a:t> is the characteristic agent will not deliberately communicate false information. </a:t>
            </a:r>
          </a:p>
          <a:p>
            <a:pPr algn="just">
              <a:lnSpc>
                <a:spcPct val="170000"/>
              </a:lnSpc>
            </a:pPr>
            <a:r>
              <a:rPr lang="en-IN" sz="1800" b="1" dirty="0"/>
              <a:t>Rationality</a:t>
            </a:r>
            <a:r>
              <a:rPr lang="en-IN" sz="1800" dirty="0"/>
              <a:t> is the characteristic agent will always never prevent its goals from being achieved</a:t>
            </a:r>
          </a:p>
        </p:txBody>
      </p:sp>
    </p:spTree>
    <p:extLst>
      <p:ext uri="{BB962C8B-B14F-4D97-AF65-F5344CB8AC3E}">
        <p14:creationId xmlns:p14="http://schemas.microsoft.com/office/powerpoint/2010/main" val="26069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AGENT ARCHITECTURE</a:t>
            </a:r>
          </a:p>
        </p:txBody>
      </p:sp>
      <p:sp>
        <p:nvSpPr>
          <p:cNvPr id="3" name="Content Placeholder 2"/>
          <p:cNvSpPr>
            <a:spLocks noGrp="1"/>
          </p:cNvSpPr>
          <p:nvPr>
            <p:ph idx="1"/>
          </p:nvPr>
        </p:nvSpPr>
        <p:spPr/>
        <p:txBody>
          <a:bodyPr>
            <a:normAutofit fontScale="85000" lnSpcReduction="10000"/>
          </a:bodyPr>
          <a:lstStyle/>
          <a:p>
            <a:pPr marL="0" indent="0" algn="just">
              <a:lnSpc>
                <a:spcPct val="200000"/>
              </a:lnSpc>
              <a:buNone/>
            </a:pPr>
            <a:r>
              <a:rPr lang="en-IN" dirty="0"/>
              <a:t>THE FOUNDATION OF THE </a:t>
            </a:r>
            <a:r>
              <a:rPr lang="en-IN" b="1" dirty="0">
                <a:solidFill>
                  <a:srgbClr val="00B050"/>
                </a:solidFill>
              </a:rPr>
              <a:t>AGENT REASONING </a:t>
            </a:r>
            <a:r>
              <a:rPr lang="en-IN" dirty="0"/>
              <a:t>MECHANISM LIES IN THE COMPONENT CALLED </a:t>
            </a:r>
            <a:r>
              <a:rPr lang="en-IN" b="1" dirty="0">
                <a:solidFill>
                  <a:srgbClr val="FF0000"/>
                </a:solidFill>
              </a:rPr>
              <a:t>AGENT ARCHITECTURE. </a:t>
            </a:r>
          </a:p>
          <a:p>
            <a:pPr marL="0" indent="0" algn="just">
              <a:lnSpc>
                <a:spcPct val="200000"/>
              </a:lnSpc>
              <a:buNone/>
            </a:pPr>
            <a:r>
              <a:rPr lang="en-IN" dirty="0">
                <a:solidFill>
                  <a:schemeClr val="accent1">
                    <a:lumMod val="75000"/>
                  </a:schemeClr>
                </a:solidFill>
              </a:rPr>
              <a:t>Note: Agent architecture is the blueprint for building an agent just like a class in object oriented programming. </a:t>
            </a:r>
            <a:endParaRPr lang="en-IN" b="1" dirty="0">
              <a:solidFill>
                <a:schemeClr val="accent1">
                  <a:lumMod val="75000"/>
                </a:schemeClr>
              </a:solidFill>
            </a:endParaRPr>
          </a:p>
        </p:txBody>
      </p:sp>
    </p:spTree>
    <p:extLst>
      <p:ext uri="{BB962C8B-B14F-4D97-AF65-F5344CB8AC3E}">
        <p14:creationId xmlns:p14="http://schemas.microsoft.com/office/powerpoint/2010/main" val="1136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1143000"/>
          </a:xfrm>
        </p:spPr>
        <p:txBody>
          <a:bodyPr/>
          <a:lstStyle/>
          <a:p>
            <a:r>
              <a:rPr lang="en-IN" dirty="0"/>
              <a:t>Types of Agent Architecture</a:t>
            </a:r>
          </a:p>
        </p:txBody>
      </p:sp>
      <p:sp>
        <p:nvSpPr>
          <p:cNvPr id="3" name="Content Placeholder 2"/>
          <p:cNvSpPr>
            <a:spLocks noGrp="1"/>
          </p:cNvSpPr>
          <p:nvPr>
            <p:ph idx="1"/>
          </p:nvPr>
        </p:nvSpPr>
        <p:spPr>
          <a:xfrm>
            <a:off x="76200" y="838200"/>
            <a:ext cx="8915400" cy="5791200"/>
          </a:xfrm>
        </p:spPr>
        <p:txBody>
          <a:bodyPr>
            <a:noAutofit/>
          </a:bodyPr>
          <a:lstStyle/>
          <a:p>
            <a:pPr marL="514350" indent="-514350">
              <a:lnSpc>
                <a:spcPct val="200000"/>
              </a:lnSpc>
              <a:buFont typeface="+mj-lt"/>
              <a:buAutoNum type="arabicPeriod"/>
            </a:pPr>
            <a:r>
              <a:rPr lang="en-IN" sz="2400" dirty="0"/>
              <a:t> Logic-based Architecture</a:t>
            </a:r>
          </a:p>
          <a:p>
            <a:pPr marL="400050" lvl="1" indent="0">
              <a:lnSpc>
                <a:spcPct val="200000"/>
              </a:lnSpc>
              <a:buNone/>
            </a:pPr>
            <a:r>
              <a:rPr lang="en-IN" sz="2000" dirty="0"/>
              <a:t>Symbolic-based .</a:t>
            </a:r>
          </a:p>
          <a:p>
            <a:pPr marL="514350" indent="-514350">
              <a:lnSpc>
                <a:spcPct val="200000"/>
              </a:lnSpc>
              <a:buFont typeface="+mj-lt"/>
              <a:buAutoNum type="arabicPeriod"/>
            </a:pPr>
            <a:r>
              <a:rPr lang="en-IN" sz="2400" dirty="0"/>
              <a:t>Reactive Architecture</a:t>
            </a:r>
          </a:p>
          <a:p>
            <a:pPr marL="400050" lvl="1" indent="0">
              <a:lnSpc>
                <a:spcPct val="200000"/>
              </a:lnSpc>
              <a:buNone/>
            </a:pPr>
            <a:r>
              <a:rPr lang="en-IN" sz="2000" dirty="0"/>
              <a:t>Direct mapping of situation to action.</a:t>
            </a:r>
          </a:p>
          <a:p>
            <a:pPr marL="514350" indent="-514350">
              <a:lnSpc>
                <a:spcPct val="200000"/>
              </a:lnSpc>
              <a:buFont typeface="+mj-lt"/>
              <a:buAutoNum type="arabicPeriod"/>
            </a:pPr>
            <a:r>
              <a:rPr lang="en-IN" sz="2400" dirty="0"/>
              <a:t>BDI Architecture</a:t>
            </a:r>
          </a:p>
          <a:p>
            <a:pPr marL="400050" lvl="1" indent="0">
              <a:lnSpc>
                <a:spcPct val="200000"/>
              </a:lnSpc>
              <a:buNone/>
            </a:pPr>
            <a:r>
              <a:rPr lang="en-IN" sz="2000" dirty="0"/>
              <a:t>practical reasoning.</a:t>
            </a:r>
          </a:p>
          <a:p>
            <a:pPr marL="514350" indent="-514350">
              <a:lnSpc>
                <a:spcPct val="200000"/>
              </a:lnSpc>
              <a:buFont typeface="+mj-lt"/>
              <a:buAutoNum type="arabicPeriod"/>
            </a:pPr>
            <a:r>
              <a:rPr lang="en-IN" sz="2400" dirty="0"/>
              <a:t>Hybrid Architecture </a:t>
            </a:r>
          </a:p>
          <a:p>
            <a:pPr marL="400050" lvl="1" indent="0">
              <a:lnSpc>
                <a:spcPct val="200000"/>
              </a:lnSpc>
              <a:buNone/>
            </a:pPr>
            <a:r>
              <a:rPr lang="en-IN" sz="2000" dirty="0"/>
              <a:t> ( 1 &amp; 2 )</a:t>
            </a:r>
          </a:p>
        </p:txBody>
      </p:sp>
    </p:spTree>
    <p:extLst>
      <p:ext uri="{BB962C8B-B14F-4D97-AF65-F5344CB8AC3E}">
        <p14:creationId xmlns:p14="http://schemas.microsoft.com/office/powerpoint/2010/main" val="306943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57200"/>
            <a:ext cx="8915400" cy="6324600"/>
          </a:xfrm>
        </p:spPr>
        <p:txBody>
          <a:bodyPr>
            <a:normAutofit/>
          </a:bodyPr>
          <a:lstStyle/>
          <a:p>
            <a:pPr algn="just">
              <a:lnSpc>
                <a:spcPct val="150000"/>
              </a:lnSpc>
            </a:pPr>
            <a:r>
              <a:rPr lang="en-IN" sz="2000" dirty="0"/>
              <a:t>The logic-based architecture is an agent architecture that uses </a:t>
            </a:r>
            <a:r>
              <a:rPr lang="en-IN" sz="2000" b="1" dirty="0"/>
              <a:t>symbolic representation for reasoning. Ex: </a:t>
            </a:r>
            <a:r>
              <a:rPr lang="en-IN" sz="2000" dirty="0"/>
              <a:t>Simple Family Knowledge Base</a:t>
            </a:r>
            <a:r>
              <a:rPr lang="en-IN" sz="2000" dirty="0">
                <a:sym typeface="Wingdings" pitchFamily="2" charset="2"/>
              </a:rPr>
              <a:t> </a:t>
            </a:r>
            <a:r>
              <a:rPr lang="en-IN" sz="2000" b="1" dirty="0">
                <a:solidFill>
                  <a:srgbClr val="7030A0"/>
                </a:solidFill>
                <a:sym typeface="Wingdings" pitchFamily="2" charset="2"/>
              </a:rPr>
              <a:t>Scaling</a:t>
            </a:r>
            <a:endParaRPr lang="en-IN" sz="2000" b="1" dirty="0">
              <a:solidFill>
                <a:srgbClr val="7030A0"/>
              </a:solidFill>
            </a:endParaRPr>
          </a:p>
          <a:p>
            <a:pPr algn="just">
              <a:lnSpc>
                <a:spcPct val="150000"/>
              </a:lnSpc>
            </a:pPr>
            <a:r>
              <a:rPr lang="en-IN" sz="2000" dirty="0"/>
              <a:t>The reactive agent architecture is a </a:t>
            </a:r>
            <a:r>
              <a:rPr lang="en-IN" sz="2000" b="1" dirty="0"/>
              <a:t>direct stimulus-response agent architecture. Ex: Heater ON OFF</a:t>
            </a:r>
            <a:r>
              <a:rPr lang="en-IN" sz="2000" b="1" dirty="0">
                <a:sym typeface="Wingdings" pitchFamily="2" charset="2"/>
              </a:rPr>
              <a:t> </a:t>
            </a:r>
            <a:r>
              <a:rPr lang="en-IN" sz="2000" b="1" dirty="0">
                <a:solidFill>
                  <a:srgbClr val="7030A0"/>
                </a:solidFill>
                <a:sym typeface="Wingdings" pitchFamily="2" charset="2"/>
              </a:rPr>
              <a:t>Tight coupling (High dependency) between percept &amp;action</a:t>
            </a:r>
            <a:endParaRPr lang="en-IN" sz="2000" b="1" dirty="0">
              <a:solidFill>
                <a:srgbClr val="7030A0"/>
              </a:solidFill>
            </a:endParaRPr>
          </a:p>
          <a:p>
            <a:pPr algn="just">
              <a:lnSpc>
                <a:spcPct val="150000"/>
              </a:lnSpc>
            </a:pPr>
            <a:r>
              <a:rPr lang="en-IN" sz="2000" dirty="0"/>
              <a:t>BDI architecture is a deliberative agent architecture based on mental states characteristic such as </a:t>
            </a:r>
            <a:r>
              <a:rPr lang="en-IN" sz="2000" b="1" dirty="0"/>
              <a:t>belief, desire, and intention</a:t>
            </a:r>
            <a:r>
              <a:rPr lang="en-IN" sz="2000" dirty="0"/>
              <a:t>.[Facts, Goal, Commitment)</a:t>
            </a:r>
          </a:p>
          <a:p>
            <a:pPr algn="just">
              <a:lnSpc>
                <a:spcPct val="150000"/>
              </a:lnSpc>
            </a:pPr>
            <a:r>
              <a:rPr lang="en-IN" sz="2000" dirty="0"/>
              <a:t>The hybrid architecture is the combination of </a:t>
            </a:r>
            <a:r>
              <a:rPr lang="en-IN" sz="2000" b="1" dirty="0">
                <a:solidFill>
                  <a:srgbClr val="FF0000"/>
                </a:solidFill>
              </a:rPr>
              <a:t>reactive and logic based</a:t>
            </a:r>
            <a:r>
              <a:rPr lang="en-IN" sz="2000" dirty="0"/>
              <a:t> agent architecture. </a:t>
            </a:r>
          </a:p>
          <a:p>
            <a:pPr lvl="1" algn="just">
              <a:lnSpc>
                <a:spcPct val="150000"/>
              </a:lnSpc>
            </a:pPr>
            <a:r>
              <a:rPr lang="en-IN" sz="1600" dirty="0"/>
              <a:t>Reactive – exists in the PRESENT </a:t>
            </a:r>
          </a:p>
          <a:p>
            <a:pPr lvl="1" algn="just">
              <a:lnSpc>
                <a:spcPct val="150000"/>
              </a:lnSpc>
            </a:pPr>
            <a:r>
              <a:rPr lang="en-IN" sz="1600" dirty="0"/>
              <a:t>Deliberative – can reason about the PAST – can project into the FUTURE</a:t>
            </a:r>
          </a:p>
          <a:p>
            <a:pPr algn="just">
              <a:lnSpc>
                <a:spcPct val="150000"/>
              </a:lnSpc>
            </a:pPr>
            <a:endParaRPr lang="en-IN" sz="2000" dirty="0"/>
          </a:p>
        </p:txBody>
      </p:sp>
    </p:spTree>
    <p:extLst>
      <p:ext uri="{BB962C8B-B14F-4D97-AF65-F5344CB8AC3E}">
        <p14:creationId xmlns:p14="http://schemas.microsoft.com/office/powerpoint/2010/main" val="421504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THE STRUCTURE OF AGENTS</a:t>
            </a:r>
          </a:p>
        </p:txBody>
      </p:sp>
      <p:sp>
        <p:nvSpPr>
          <p:cNvPr id="3" name="Content Placeholder 2"/>
          <p:cNvSpPr>
            <a:spLocks noGrp="1"/>
          </p:cNvSpPr>
          <p:nvPr>
            <p:ph idx="1"/>
          </p:nvPr>
        </p:nvSpPr>
        <p:spPr>
          <a:xfrm>
            <a:off x="457200" y="1371600"/>
            <a:ext cx="8458200" cy="4648200"/>
          </a:xfrm>
        </p:spPr>
        <p:txBody>
          <a:bodyPr>
            <a:normAutofit fontScale="92500"/>
          </a:bodyPr>
          <a:lstStyle/>
          <a:p>
            <a:pPr algn="just">
              <a:lnSpc>
                <a:spcPct val="200000"/>
              </a:lnSpc>
            </a:pPr>
            <a:r>
              <a:rPr lang="en-IN" sz="2800" dirty="0"/>
              <a:t>Design agent program that implements the </a:t>
            </a:r>
            <a:r>
              <a:rPr lang="en-IN" sz="2800" b="1" dirty="0">
                <a:solidFill>
                  <a:srgbClr val="FF0000"/>
                </a:solidFill>
              </a:rPr>
              <a:t>agent function</a:t>
            </a:r>
            <a:r>
              <a:rPr lang="en-IN" sz="2800" dirty="0"/>
              <a:t>—the mapping from </a:t>
            </a:r>
            <a:r>
              <a:rPr lang="en-IN" sz="2800" dirty="0" err="1"/>
              <a:t>percepts</a:t>
            </a:r>
            <a:r>
              <a:rPr lang="en-IN" sz="2800" dirty="0"/>
              <a:t> to actions. </a:t>
            </a:r>
          </a:p>
          <a:p>
            <a:pPr lvl="1" algn="just">
              <a:lnSpc>
                <a:spcPct val="200000"/>
              </a:lnSpc>
            </a:pPr>
            <a:r>
              <a:rPr lang="en-IN" sz="2400" dirty="0"/>
              <a:t>We assume this program will run on some sort of </a:t>
            </a:r>
            <a:r>
              <a:rPr lang="en-IN" sz="2400" u="sng" dirty="0"/>
              <a:t>computing device with physical sensors and actuator.</a:t>
            </a:r>
            <a:r>
              <a:rPr lang="en-IN" sz="2400" dirty="0"/>
              <a:t> EG? </a:t>
            </a:r>
          </a:p>
          <a:p>
            <a:pPr marL="457200" lvl="1" indent="0" algn="just">
              <a:lnSpc>
                <a:spcPct val="200000"/>
              </a:lnSpc>
              <a:buNone/>
            </a:pPr>
            <a:r>
              <a:rPr lang="en-IN" sz="2400" dirty="0"/>
              <a:t>Vacuum Cleaner</a:t>
            </a:r>
          </a:p>
          <a:p>
            <a:pPr algn="just">
              <a:lnSpc>
                <a:spcPct val="200000"/>
              </a:lnSpc>
            </a:pPr>
            <a:r>
              <a:rPr lang="en-IN" sz="2800" dirty="0"/>
              <a:t>ARCHITECTURE agent = architecture + program .</a:t>
            </a:r>
          </a:p>
        </p:txBody>
      </p:sp>
    </p:spTree>
    <p:extLst>
      <p:ext uri="{BB962C8B-B14F-4D97-AF65-F5344CB8AC3E}">
        <p14:creationId xmlns:p14="http://schemas.microsoft.com/office/powerpoint/2010/main" val="75714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Four basic kinds of agent programs</a:t>
            </a:r>
          </a:p>
        </p:txBody>
      </p:sp>
      <p:sp>
        <p:nvSpPr>
          <p:cNvPr id="3" name="Content Placeholder 2"/>
          <p:cNvSpPr>
            <a:spLocks noGrp="1"/>
          </p:cNvSpPr>
          <p:nvPr>
            <p:ph idx="1"/>
          </p:nvPr>
        </p:nvSpPr>
        <p:spPr/>
        <p:txBody>
          <a:bodyPr/>
          <a:lstStyle/>
          <a:p>
            <a:pPr marL="0" indent="0">
              <a:buNone/>
            </a:pPr>
            <a:r>
              <a:rPr lang="en-IN" dirty="0"/>
              <a:t>• Simple reﬂex agents</a:t>
            </a:r>
          </a:p>
          <a:p>
            <a:pPr marL="0" indent="0">
              <a:buNone/>
            </a:pPr>
            <a:r>
              <a:rPr lang="en-IN" dirty="0"/>
              <a:t>• Model-based reﬂex agents</a:t>
            </a:r>
          </a:p>
          <a:p>
            <a:pPr marL="0" indent="0">
              <a:buNone/>
            </a:pPr>
            <a:r>
              <a:rPr lang="en-IN" dirty="0"/>
              <a:t>• Goal-based agents</a:t>
            </a:r>
          </a:p>
          <a:p>
            <a:pPr marL="0" indent="0">
              <a:buNone/>
            </a:pPr>
            <a:r>
              <a:rPr lang="en-IN" dirty="0"/>
              <a:t>• Utility-based agents</a:t>
            </a:r>
          </a:p>
          <a:p>
            <a:pPr marL="0" indent="0">
              <a:buNone/>
            </a:pPr>
            <a:r>
              <a:rPr lang="en-IN" dirty="0"/>
              <a:t>Learning Agents</a:t>
            </a:r>
          </a:p>
          <a:p>
            <a:pPr marL="0" indent="0">
              <a:buNone/>
            </a:pPr>
            <a:endParaRPr lang="en-IN" dirty="0"/>
          </a:p>
        </p:txBody>
      </p:sp>
    </p:spTree>
    <p:extLst>
      <p:ext uri="{BB962C8B-B14F-4D97-AF65-F5344CB8AC3E}">
        <p14:creationId xmlns:p14="http://schemas.microsoft.com/office/powerpoint/2010/main" val="160569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geeksforgeeks.org/wp-content/cdn-uploads/AI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32784"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cdn-uploads/ai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590800"/>
            <a:ext cx="5715000" cy="394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5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7010400"/>
          </a:xfrm>
        </p:spPr>
        <p:txBody>
          <a:bodyPr>
            <a:normAutofit fontScale="92500"/>
          </a:bodyPr>
          <a:lstStyle/>
          <a:p>
            <a:pPr algn="just"/>
            <a:r>
              <a:rPr lang="en-IN" sz="1600" dirty="0"/>
              <a:t>A </a:t>
            </a:r>
            <a:r>
              <a:rPr lang="en-IN" sz="1600" b="1" dirty="0"/>
              <a:t>simple reflex agent</a:t>
            </a:r>
            <a:r>
              <a:rPr lang="en-IN" sz="1600" dirty="0"/>
              <a:t> is the most basic of the intelligent agents out there. </a:t>
            </a:r>
          </a:p>
          <a:p>
            <a:pPr marL="0" indent="0" algn="just">
              <a:buNone/>
            </a:pPr>
            <a:r>
              <a:rPr lang="en-IN" sz="1600" dirty="0"/>
              <a:t>It performs actions based on a current situation. When something happens in the environment of a simple reflex agent, the agent quickly scans its knowledge base for how to respond to the situation at-hand based on pre-determined rules.</a:t>
            </a:r>
          </a:p>
          <a:p>
            <a:pPr marL="0" indent="0" algn="just">
              <a:buNone/>
            </a:pPr>
            <a:r>
              <a:rPr lang="en-IN" sz="1600" dirty="0"/>
              <a:t>It would be like a home thermostat recognizing that if the temperature increases to 75 degrees in the house, the thermostat is prompted to kick on. It doesn't need to know what happened with the temperature yesterday or what might happen tomorrow. Instead, it operates based on the idea that if _____ happens, _____ is the response.</a:t>
            </a:r>
          </a:p>
          <a:p>
            <a:pPr algn="just"/>
            <a:r>
              <a:rPr lang="en-IN" sz="1600" dirty="0"/>
              <a:t>A </a:t>
            </a:r>
            <a:r>
              <a:rPr lang="en-IN" sz="1600" b="1" dirty="0"/>
              <a:t>model-based reflex agent</a:t>
            </a:r>
            <a:r>
              <a:rPr lang="en-IN" sz="1600" dirty="0"/>
              <a:t> is one that uses its percept history and its internal memory to make decisions about an internal ''model'' of the world around it. Internal memory allows these agents to store some of their navigation history, and then use that semi-subjective history to help understand things about their current environment - even when everything they need to know cannot be directly observed.</a:t>
            </a:r>
          </a:p>
          <a:p>
            <a:pPr algn="just"/>
            <a:r>
              <a:rPr lang="en-IN" sz="1600" b="1" dirty="0"/>
              <a:t>goal-based agent</a:t>
            </a:r>
            <a:r>
              <a:rPr lang="en-IN" sz="1600" dirty="0"/>
              <a:t> has an agenda, you might say. It operates based on a goal in front of it and makes decisions based on how best to reach that goal. Unlike a simple reflex agent that makes decisions based solely on the current environment, a goal-based agent is capable of thinking beyond the present moment to decide the best actions to take in order to achieve its goal. In this regard, a goal-based agent operates as a </a:t>
            </a:r>
            <a:r>
              <a:rPr lang="en-IN" sz="1600" b="1" dirty="0"/>
              <a:t>search and planning</a:t>
            </a:r>
            <a:r>
              <a:rPr lang="en-IN" sz="1600" dirty="0"/>
              <a:t> function, meaning it targets the goal ahead and finds the right action in order to reach it. This helps a goal-based agent to be proactive rather than simply reactive in its decision-making.</a:t>
            </a:r>
          </a:p>
          <a:p>
            <a:pPr algn="just"/>
            <a:r>
              <a:rPr lang="en-IN" sz="1600" dirty="0"/>
              <a:t>A </a:t>
            </a:r>
            <a:r>
              <a:rPr lang="en-IN" sz="1600" b="1" dirty="0"/>
              <a:t>utility-based agent </a:t>
            </a:r>
            <a:r>
              <a:rPr lang="en-IN" sz="1600" dirty="0"/>
              <a:t>is an agent that acts based not only on what the goal is, but the best way to reach that goal. In short, it is the usefulness or utility of the agent that makes itself distinct from its counterparts.</a:t>
            </a:r>
          </a:p>
          <a:p>
            <a:pPr algn="just"/>
            <a:r>
              <a:rPr lang="en-IN" sz="1600" dirty="0"/>
              <a:t>A learning agent is able to act and adapt based on new information. </a:t>
            </a:r>
          </a:p>
          <a:p>
            <a:pPr algn="just"/>
            <a:r>
              <a:rPr lang="en-IN" sz="1600" dirty="0"/>
              <a:t>A </a:t>
            </a:r>
            <a:r>
              <a:rPr lang="en-IN" sz="1600" b="1" dirty="0"/>
              <a:t>learning agent</a:t>
            </a:r>
            <a:r>
              <a:rPr lang="en-IN" sz="1600" dirty="0"/>
              <a:t> is a tool in AI that is capable of learning from its experiences. It starts with some basic knowledge and is then able to act and adapt autonomously, through learning, to improve its own performance. </a:t>
            </a:r>
          </a:p>
          <a:p>
            <a:pPr algn="just"/>
            <a:r>
              <a:rPr lang="en-IN" sz="1600" dirty="0"/>
              <a:t>Unlike intelligent agents that act on information provided by a programmer, learning agents are able to perform tasks,  </a:t>
            </a:r>
            <a:r>
              <a:rPr lang="en-IN" sz="1600" dirty="0" err="1"/>
              <a:t>analyze</a:t>
            </a:r>
            <a:r>
              <a:rPr lang="en-IN" sz="1600" dirty="0"/>
              <a:t>  performance, and look for new ways to improve on those tasks - all on their own.</a:t>
            </a:r>
          </a:p>
          <a:p>
            <a:pPr algn="just"/>
            <a:endParaRPr lang="en-IN" sz="1600" dirty="0"/>
          </a:p>
        </p:txBody>
      </p:sp>
    </p:spTree>
    <p:extLst>
      <p:ext uri="{BB962C8B-B14F-4D97-AF65-F5344CB8AC3E}">
        <p14:creationId xmlns:p14="http://schemas.microsoft.com/office/powerpoint/2010/main" val="272202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6" y="-6927"/>
            <a:ext cx="8012992" cy="2826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200400"/>
            <a:ext cx="9437457"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214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SIMPLE REFLEX AGENT</a:t>
            </a:r>
          </a:p>
        </p:txBody>
      </p:sp>
      <p:sp>
        <p:nvSpPr>
          <p:cNvPr id="3" name="Content Placeholder 2"/>
          <p:cNvSpPr>
            <a:spLocks noGrp="1"/>
          </p:cNvSpPr>
          <p:nvPr>
            <p:ph idx="1"/>
          </p:nvPr>
        </p:nvSpPr>
        <p:spPr>
          <a:xfrm>
            <a:off x="457200" y="1143000"/>
            <a:ext cx="8305800" cy="5105400"/>
          </a:xfrm>
        </p:spPr>
        <p:txBody>
          <a:bodyPr>
            <a:normAutofit fontScale="77500" lnSpcReduction="20000"/>
          </a:bodyPr>
          <a:lstStyle/>
          <a:p>
            <a:pPr>
              <a:lnSpc>
                <a:spcPct val="160000"/>
              </a:lnSpc>
            </a:pPr>
            <a:r>
              <a:rPr lang="en-IN" dirty="0"/>
              <a:t>Simplest kind of agent .</a:t>
            </a:r>
          </a:p>
          <a:p>
            <a:pPr>
              <a:lnSpc>
                <a:spcPct val="160000"/>
              </a:lnSpc>
            </a:pPr>
            <a:r>
              <a:rPr lang="en-IN" dirty="0"/>
              <a:t> Agents select actions on the basis of the current percept, ignoring the rest of the percept history.</a:t>
            </a:r>
          </a:p>
          <a:p>
            <a:pPr lvl="1">
              <a:lnSpc>
                <a:spcPct val="160000"/>
              </a:lnSpc>
            </a:pPr>
            <a:r>
              <a:rPr lang="en-IN" dirty="0"/>
              <a:t> For example, the vacuum agent is a simple reﬂex agent, because its decision is based only on the current location and on whether that location contains dirt. </a:t>
            </a:r>
          </a:p>
          <a:p>
            <a:pPr lvl="1">
              <a:lnSpc>
                <a:spcPct val="160000"/>
              </a:lnSpc>
            </a:pPr>
            <a:r>
              <a:rPr lang="en-IN" dirty="0"/>
              <a:t>Ex-Car initiating a brake</a:t>
            </a:r>
          </a:p>
          <a:p>
            <a:pPr>
              <a:lnSpc>
                <a:spcPct val="160000"/>
              </a:lnSpc>
            </a:pPr>
            <a:r>
              <a:rPr lang="en-IN" dirty="0"/>
              <a:t>CONDITION–ACTION RULE written as </a:t>
            </a:r>
          </a:p>
          <a:p>
            <a:pPr marL="0" indent="0">
              <a:lnSpc>
                <a:spcPct val="160000"/>
              </a:lnSpc>
              <a:buNone/>
            </a:pPr>
            <a:r>
              <a:rPr lang="en-IN" b="1" dirty="0"/>
              <a:t>if</a:t>
            </a:r>
            <a:r>
              <a:rPr lang="en-IN" dirty="0"/>
              <a:t> car-in-front-is-braking </a:t>
            </a:r>
            <a:r>
              <a:rPr lang="en-IN" b="1" dirty="0"/>
              <a:t>then</a:t>
            </a:r>
            <a:r>
              <a:rPr lang="en-IN" dirty="0"/>
              <a:t> initiate-braking.</a:t>
            </a:r>
          </a:p>
        </p:txBody>
      </p:sp>
    </p:spTree>
    <p:extLst>
      <p:ext uri="{BB962C8B-B14F-4D97-AF65-F5344CB8AC3E}">
        <p14:creationId xmlns:p14="http://schemas.microsoft.com/office/powerpoint/2010/main" val="345442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a:p>
            <a:endParaRPr lang="en-IN" dirty="0"/>
          </a:p>
          <a:p>
            <a:endParaRPr lang="en-IN" dirty="0"/>
          </a:p>
          <a:p>
            <a:endParaRPr lang="en-IN" dirty="0"/>
          </a:p>
          <a:p>
            <a:pPr marL="0" indent="0">
              <a:buNone/>
            </a:pPr>
            <a:r>
              <a:rPr lang="en-IN" sz="2400" dirty="0"/>
              <a:t>A reflex is a quick reaction based on a current situation.</a:t>
            </a:r>
            <a:br>
              <a:rPr lang="en-IN" sz="2400" dirty="0"/>
            </a:br>
            <a:endParaRPr lang="en-IN" sz="2400" dirty="0"/>
          </a:p>
        </p:txBody>
      </p:sp>
      <p:pic>
        <p:nvPicPr>
          <p:cNvPr id="2050" name="Picture 2" descr="simple, reflex, agent, intellig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64" y="381000"/>
            <a:ext cx="4073236"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07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0480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5476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458200" cy="5943600"/>
          </a:xfrm>
        </p:spPr>
        <p:txBody>
          <a:bodyPr>
            <a:noAutofit/>
          </a:bodyPr>
          <a:lstStyle/>
          <a:p>
            <a:pPr algn="just">
              <a:lnSpc>
                <a:spcPct val="200000"/>
              </a:lnSpc>
            </a:pPr>
            <a:r>
              <a:rPr lang="en-IN" sz="2000" b="1" dirty="0"/>
              <a:t>INTERPRET-INPUT</a:t>
            </a:r>
            <a:r>
              <a:rPr lang="en-IN" sz="2000" dirty="0"/>
              <a:t> function generates an </a:t>
            </a:r>
            <a:r>
              <a:rPr lang="en-IN" sz="2000" b="1" dirty="0"/>
              <a:t>abstracted</a:t>
            </a:r>
            <a:r>
              <a:rPr lang="en-IN" sz="2000" dirty="0"/>
              <a:t> description of the current state from the percept</a:t>
            </a:r>
          </a:p>
          <a:p>
            <a:pPr algn="just">
              <a:lnSpc>
                <a:spcPct val="200000"/>
              </a:lnSpc>
            </a:pPr>
            <a:r>
              <a:rPr lang="en-IN" sz="2000" b="1" dirty="0"/>
              <a:t>RULE-MATCH</a:t>
            </a:r>
            <a:r>
              <a:rPr lang="en-IN" sz="2000" dirty="0"/>
              <a:t> function </a:t>
            </a:r>
            <a:r>
              <a:rPr lang="en-IN" sz="2000" b="1" dirty="0"/>
              <a:t>returns </a:t>
            </a:r>
            <a:r>
              <a:rPr lang="en-IN" sz="2000" dirty="0"/>
              <a:t>the ﬁrst rule in the set of rules that matches the given state description. </a:t>
            </a:r>
          </a:p>
          <a:p>
            <a:pPr marL="0" indent="0" fontAlgn="base">
              <a:lnSpc>
                <a:spcPct val="200000"/>
              </a:lnSpc>
              <a:buNone/>
            </a:pPr>
            <a:r>
              <a:rPr lang="en-IN" sz="2400" dirty="0"/>
              <a:t>PROBLEMS WITH SIMPLE REFLEX AGENTS ARE :</a:t>
            </a:r>
          </a:p>
          <a:p>
            <a:pPr fontAlgn="base">
              <a:lnSpc>
                <a:spcPct val="200000"/>
              </a:lnSpc>
            </a:pPr>
            <a:r>
              <a:rPr lang="en-IN" sz="2000" dirty="0"/>
              <a:t>Very limited intelligence.</a:t>
            </a:r>
          </a:p>
          <a:p>
            <a:pPr fontAlgn="base">
              <a:lnSpc>
                <a:spcPct val="200000"/>
              </a:lnSpc>
            </a:pPr>
            <a:r>
              <a:rPr lang="en-IN" sz="2000" dirty="0"/>
              <a:t>No knowledge of non-perceptual parts of state.</a:t>
            </a:r>
          </a:p>
          <a:p>
            <a:pPr fontAlgn="base">
              <a:lnSpc>
                <a:spcPct val="200000"/>
              </a:lnSpc>
            </a:pPr>
            <a:r>
              <a:rPr lang="en-IN" sz="2000" dirty="0"/>
              <a:t>If there occurs any change in the environment, then the collection of rules need to be updated.</a:t>
            </a:r>
          </a:p>
          <a:p>
            <a:pPr algn="just">
              <a:lnSpc>
                <a:spcPct val="200000"/>
              </a:lnSpc>
            </a:pPr>
            <a:endParaRPr lang="en-IN" sz="2000" dirty="0"/>
          </a:p>
        </p:txBody>
      </p:sp>
    </p:spTree>
    <p:extLst>
      <p:ext uri="{BB962C8B-B14F-4D97-AF65-F5344CB8AC3E}">
        <p14:creationId xmlns:p14="http://schemas.microsoft.com/office/powerpoint/2010/main" val="261041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MODEL-BASED REFLEX AGENTS</a:t>
            </a:r>
          </a:p>
        </p:txBody>
      </p:sp>
      <p:sp>
        <p:nvSpPr>
          <p:cNvPr id="3" name="Content Placeholder 2"/>
          <p:cNvSpPr>
            <a:spLocks noGrp="1"/>
          </p:cNvSpPr>
          <p:nvPr>
            <p:ph idx="1"/>
          </p:nvPr>
        </p:nvSpPr>
        <p:spPr/>
        <p:txBody>
          <a:bodyPr>
            <a:normAutofit/>
          </a:bodyPr>
          <a:lstStyle/>
          <a:p>
            <a:pPr algn="just">
              <a:lnSpc>
                <a:spcPct val="150000"/>
              </a:lnSpc>
            </a:pPr>
            <a:r>
              <a:rPr lang="en-IN" sz="2800" dirty="0"/>
              <a:t>Most effective way to handle partial </a:t>
            </a:r>
            <a:r>
              <a:rPr lang="en-IN" sz="2800" dirty="0" err="1"/>
              <a:t>observability</a:t>
            </a:r>
            <a:r>
              <a:rPr lang="en-IN" sz="2800" dirty="0"/>
              <a:t>, agent keeps track of the part of the world it can’t see now. </a:t>
            </a:r>
          </a:p>
          <a:p>
            <a:pPr lvl="1" algn="just">
              <a:lnSpc>
                <a:spcPct val="150000"/>
              </a:lnSpc>
            </a:pPr>
            <a:r>
              <a:rPr lang="en-IN" sz="2400" dirty="0"/>
              <a:t>Agent should maintain some sort of internal state(depends on the </a:t>
            </a:r>
            <a:r>
              <a:rPr lang="en-IN" sz="2400" u="sng" dirty="0"/>
              <a:t>percept history</a:t>
            </a:r>
            <a:r>
              <a:rPr lang="en-IN" sz="2400" dirty="0"/>
              <a:t> and thereby reﬂects at least some of the unobserved aspects of the current state)</a:t>
            </a:r>
          </a:p>
        </p:txBody>
      </p:sp>
    </p:spTree>
    <p:extLst>
      <p:ext uri="{BB962C8B-B14F-4D97-AF65-F5344CB8AC3E}">
        <p14:creationId xmlns:p14="http://schemas.microsoft.com/office/powerpoint/2010/main" val="2928579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82" y="0"/>
            <a:ext cx="9144000" cy="6705600"/>
          </a:xfrm>
        </p:spPr>
        <p:txBody>
          <a:bodyPr>
            <a:noAutofit/>
          </a:bodyPr>
          <a:lstStyle/>
          <a:p>
            <a:pPr algn="just">
              <a:lnSpc>
                <a:spcPct val="150000"/>
              </a:lnSpc>
            </a:pPr>
            <a:r>
              <a:rPr lang="en-IN" sz="2400" dirty="0"/>
              <a:t>Updating </a:t>
            </a:r>
            <a:r>
              <a:rPr lang="en-IN" sz="2400" u="sng" dirty="0">
                <a:solidFill>
                  <a:srgbClr val="FF0000"/>
                </a:solidFill>
              </a:rPr>
              <a:t>INTERNAL STATE INFORMATION </a:t>
            </a:r>
            <a:r>
              <a:rPr lang="en-IN" sz="2400" dirty="0"/>
              <a:t>requires two kinds of knowledge to be encoded in the agent program. </a:t>
            </a:r>
          </a:p>
          <a:p>
            <a:pPr marL="457200" lvl="1" indent="0" algn="just">
              <a:lnSpc>
                <a:spcPct val="150000"/>
              </a:lnSpc>
              <a:buNone/>
            </a:pPr>
            <a:r>
              <a:rPr lang="en-IN" sz="2000" b="1" dirty="0"/>
              <a:t>First</a:t>
            </a:r>
            <a:r>
              <a:rPr lang="en-IN" sz="2000" dirty="0"/>
              <a:t>, we need some information about how </a:t>
            </a:r>
            <a:r>
              <a:rPr lang="en-IN" sz="2000" u="sng" dirty="0"/>
              <a:t>the world evolves independently of the agent</a:t>
            </a:r>
          </a:p>
          <a:p>
            <a:pPr marL="457200" lvl="1" indent="0" algn="just">
              <a:lnSpc>
                <a:spcPct val="150000"/>
              </a:lnSpc>
              <a:buNone/>
            </a:pPr>
            <a:r>
              <a:rPr lang="en-IN" sz="2000" dirty="0"/>
              <a:t>—for example, that an overtaking car generally will be closer behind than it was a moment ago. </a:t>
            </a:r>
          </a:p>
          <a:p>
            <a:pPr marL="457200" lvl="1" indent="0" algn="just">
              <a:lnSpc>
                <a:spcPct val="150000"/>
              </a:lnSpc>
              <a:buNone/>
            </a:pPr>
            <a:r>
              <a:rPr lang="en-IN" sz="2000" b="1" dirty="0"/>
              <a:t>Second,</a:t>
            </a:r>
            <a:r>
              <a:rPr lang="en-IN" sz="2000" dirty="0"/>
              <a:t> we need some information about </a:t>
            </a:r>
            <a:r>
              <a:rPr lang="en-IN" sz="2000" u="sng" dirty="0"/>
              <a:t>how the agent’s own actions affect the world</a:t>
            </a:r>
          </a:p>
          <a:p>
            <a:pPr marL="457200" lvl="1" indent="0" algn="just">
              <a:lnSpc>
                <a:spcPct val="150000"/>
              </a:lnSpc>
              <a:buNone/>
            </a:pPr>
            <a:r>
              <a:rPr lang="en-IN" sz="2000" dirty="0"/>
              <a:t>—for example, that when the agent turns the steering wheel clockwise, the car turns to the right, or that after driving for ﬁve minutes northbound on the freeway, one is usually about ﬁve miles north of where one was ﬁve minutes ago..</a:t>
            </a:r>
          </a:p>
        </p:txBody>
      </p:sp>
    </p:spTree>
    <p:extLst>
      <p:ext uri="{BB962C8B-B14F-4D97-AF65-F5344CB8AC3E}">
        <p14:creationId xmlns:p14="http://schemas.microsoft.com/office/powerpoint/2010/main" val="406031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534400" cy="5410200"/>
          </a:xfrm>
        </p:spPr>
        <p:txBody>
          <a:bodyPr>
            <a:normAutofit/>
          </a:bodyPr>
          <a:lstStyle/>
          <a:p>
            <a:pPr algn="just">
              <a:lnSpc>
                <a:spcPct val="200000"/>
              </a:lnSpc>
            </a:pPr>
            <a:r>
              <a:rPr lang="en-IN" sz="2800" dirty="0"/>
              <a:t>Knowledge about “how the world works”—whether implemented in simple Boolean circuits or in complete scientiﬁc theories—is called a </a:t>
            </a:r>
            <a:r>
              <a:rPr lang="en-IN" sz="2800" b="1" dirty="0"/>
              <a:t>Model of the world. </a:t>
            </a:r>
          </a:p>
          <a:p>
            <a:pPr algn="just">
              <a:lnSpc>
                <a:spcPct val="200000"/>
              </a:lnSpc>
            </a:pPr>
            <a:r>
              <a:rPr lang="en-IN" sz="2800" dirty="0"/>
              <a:t>An agent that uses such a model is called a </a:t>
            </a:r>
            <a:r>
              <a:rPr lang="en-IN" sz="2800" b="1" dirty="0">
                <a:solidFill>
                  <a:srgbClr val="00B0F0"/>
                </a:solidFill>
              </a:rPr>
              <a:t>MODEL-BASED AGENT</a:t>
            </a:r>
          </a:p>
        </p:txBody>
      </p:sp>
    </p:spTree>
    <p:extLst>
      <p:ext uri="{BB962C8B-B14F-4D97-AF65-F5344CB8AC3E}">
        <p14:creationId xmlns:p14="http://schemas.microsoft.com/office/powerpoint/2010/main" val="1244790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534400" cy="5745163"/>
          </a:xfrm>
        </p:spPr>
        <p:txBody>
          <a:bodyPr>
            <a:noAutofit/>
          </a:bodyPr>
          <a:lstStyle/>
          <a:p>
            <a:pPr marL="0" indent="0" algn="just">
              <a:lnSpc>
                <a:spcPct val="150000"/>
              </a:lnSpc>
              <a:buNone/>
            </a:pPr>
            <a:r>
              <a:rPr lang="en-IN" sz="2000" b="1" dirty="0" err="1"/>
              <a:t>Waymo</a:t>
            </a:r>
            <a:endParaRPr lang="en-IN" sz="2000" b="1" dirty="0"/>
          </a:p>
          <a:p>
            <a:pPr algn="just">
              <a:lnSpc>
                <a:spcPct val="150000"/>
              </a:lnSpc>
            </a:pPr>
            <a:r>
              <a:rPr lang="en-IN" sz="2000" dirty="0"/>
              <a:t>Imagine zooming around town and being able to leave the driving to someone - or something - else. Wouldn't that be amazing? Well, the reality of driverless cars may not be far off. What started as Google's autonomous car project in 2009 is now known as </a:t>
            </a:r>
            <a:r>
              <a:rPr lang="en-IN" sz="2000" dirty="0" err="1"/>
              <a:t>Waymo</a:t>
            </a:r>
            <a:r>
              <a:rPr lang="en-IN" sz="2000" dirty="0"/>
              <a:t>, and it is in a public trial phase in Phoenix, Arizona. It's also representative of an </a:t>
            </a:r>
            <a:r>
              <a:rPr lang="en-IN" sz="2000" b="1" dirty="0"/>
              <a:t>intelligent agent</a:t>
            </a:r>
            <a:r>
              <a:rPr lang="en-IN" sz="2000" dirty="0"/>
              <a:t>, an entity that can observe its environment through the use of sensors and then take action using actuators.</a:t>
            </a:r>
          </a:p>
          <a:p>
            <a:pPr algn="just">
              <a:lnSpc>
                <a:spcPct val="150000"/>
              </a:lnSpc>
            </a:pPr>
            <a:r>
              <a:rPr lang="en-IN" sz="2000" dirty="0" err="1"/>
              <a:t>Waymo</a:t>
            </a:r>
            <a:r>
              <a:rPr lang="en-IN" sz="2000" dirty="0"/>
              <a:t> is a specific type of intelligent agent known as a model-based agent. </a:t>
            </a:r>
          </a:p>
          <a:p>
            <a:pPr algn="just">
              <a:lnSpc>
                <a:spcPct val="150000"/>
              </a:lnSpc>
            </a:pPr>
            <a:endParaRPr lang="en-IN" sz="2000" dirty="0"/>
          </a:p>
          <a:p>
            <a:pPr algn="just">
              <a:lnSpc>
                <a:spcPct val="150000"/>
              </a:lnSpc>
            </a:pPr>
            <a:endParaRPr lang="en-IN" sz="2000" dirty="0"/>
          </a:p>
          <a:p>
            <a:pPr marL="0" indent="0" algn="just">
              <a:lnSpc>
                <a:spcPct val="150000"/>
              </a:lnSpc>
              <a:buNone/>
            </a:pPr>
            <a:endParaRPr lang="en-IN" sz="2000" b="1" dirty="0"/>
          </a:p>
          <a:p>
            <a:pPr marL="0" indent="0" algn="just">
              <a:lnSpc>
                <a:spcPct val="150000"/>
              </a:lnSpc>
              <a:buNone/>
            </a:pPr>
            <a:r>
              <a:rPr lang="en-IN" sz="2000" b="1" dirty="0"/>
              <a:t>COST ? , WAYMO _______ ?</a:t>
            </a:r>
          </a:p>
        </p:txBody>
      </p:sp>
      <p:pic>
        <p:nvPicPr>
          <p:cNvPr id="3074" name="Picture 2" descr="Image result for way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866590"/>
            <a:ext cx="7010400" cy="525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72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5240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591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5490" y="-83127"/>
            <a:ext cx="12370450" cy="695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406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nSpc>
                <a:spcPct val="200000"/>
              </a:lnSpc>
            </a:pPr>
            <a:r>
              <a:rPr lang="en-IN" sz="2800" dirty="0"/>
              <a:t>UPDATE-STATE-is responsible for creating the new internal state description</a:t>
            </a:r>
          </a:p>
          <a:p>
            <a:pPr lvl="1">
              <a:lnSpc>
                <a:spcPct val="200000"/>
              </a:lnSpc>
            </a:pPr>
            <a:r>
              <a:rPr lang="en-IN" sz="2400" dirty="0"/>
              <a:t>Rarely possible for the agent to determine the current state of a partially observable environment exactly.</a:t>
            </a:r>
          </a:p>
          <a:p>
            <a:pPr>
              <a:lnSpc>
                <a:spcPct val="200000"/>
              </a:lnSpc>
            </a:pPr>
            <a:endParaRPr lang="en-IN" sz="2800" dirty="0"/>
          </a:p>
        </p:txBody>
      </p:sp>
    </p:spTree>
    <p:extLst>
      <p:ext uri="{BB962C8B-B14F-4D97-AF65-F5344CB8AC3E}">
        <p14:creationId xmlns:p14="http://schemas.microsoft.com/office/powerpoint/2010/main" val="25150587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8229600" cy="1143000"/>
          </a:xfrm>
        </p:spPr>
        <p:txBody>
          <a:bodyPr/>
          <a:lstStyle/>
          <a:p>
            <a:r>
              <a:rPr lang="en-IN" b="1" dirty="0">
                <a:solidFill>
                  <a:srgbClr val="FF0000"/>
                </a:solidFill>
              </a:rPr>
              <a:t>GOAL BASED AGENTS                                                       </a:t>
            </a:r>
          </a:p>
        </p:txBody>
      </p:sp>
      <p:sp>
        <p:nvSpPr>
          <p:cNvPr id="3" name="Content Placeholder 2"/>
          <p:cNvSpPr>
            <a:spLocks noGrp="1"/>
          </p:cNvSpPr>
          <p:nvPr>
            <p:ph idx="1"/>
          </p:nvPr>
        </p:nvSpPr>
        <p:spPr>
          <a:xfrm>
            <a:off x="228600" y="990600"/>
            <a:ext cx="8686800" cy="5715000"/>
          </a:xfrm>
        </p:spPr>
        <p:txBody>
          <a:bodyPr>
            <a:noAutofit/>
          </a:bodyPr>
          <a:lstStyle/>
          <a:p>
            <a:pPr marL="0" indent="0" algn="just">
              <a:lnSpc>
                <a:spcPct val="150000"/>
              </a:lnSpc>
              <a:buNone/>
            </a:pPr>
            <a:r>
              <a:rPr lang="en-IN" sz="2400" dirty="0"/>
              <a:t>“Knowing something about the current state of the environment is not always enough to decide what to do”</a:t>
            </a:r>
            <a:endParaRPr lang="en-IN" sz="2000" dirty="0"/>
          </a:p>
          <a:p>
            <a:pPr lvl="1" algn="just">
              <a:lnSpc>
                <a:spcPct val="150000"/>
              </a:lnSpc>
            </a:pPr>
            <a:r>
              <a:rPr lang="en-IN" sz="2000" dirty="0"/>
              <a:t>For example, at a road junction, the taxi can turn left, turn right, or go straight on. </a:t>
            </a:r>
            <a:r>
              <a:rPr lang="en-IN" sz="2000" b="1" dirty="0">
                <a:solidFill>
                  <a:srgbClr val="FF0000"/>
                </a:solidFill>
              </a:rPr>
              <a:t>The correct decision depends on where the taxi is trying to get to. </a:t>
            </a:r>
          </a:p>
          <a:p>
            <a:pPr marL="457200" lvl="1" indent="0" algn="just">
              <a:lnSpc>
                <a:spcPct val="150000"/>
              </a:lnSpc>
              <a:buNone/>
            </a:pPr>
            <a:r>
              <a:rPr lang="en-IN" sz="2000" b="1" dirty="0"/>
              <a:t>GOAL SITUATIONS THAT ARE DESIRABLE</a:t>
            </a:r>
          </a:p>
          <a:p>
            <a:pPr lvl="4" algn="just">
              <a:lnSpc>
                <a:spcPct val="150000"/>
              </a:lnSpc>
            </a:pPr>
            <a:r>
              <a:rPr lang="en-IN" dirty="0"/>
              <a:t>“What will happen if I do such-and-such?” and “Will that make me happy?” </a:t>
            </a:r>
          </a:p>
          <a:p>
            <a:pPr marL="1828800" lvl="4" indent="0" algn="just">
              <a:lnSpc>
                <a:spcPct val="150000"/>
              </a:lnSpc>
              <a:buNone/>
            </a:pPr>
            <a:r>
              <a:rPr lang="en-IN" dirty="0"/>
              <a:t>New Year </a:t>
            </a:r>
            <a:r>
              <a:rPr lang="en-IN" dirty="0" err="1"/>
              <a:t>Resolutions,etc</a:t>
            </a:r>
            <a:r>
              <a:rPr lang="en-IN" dirty="0"/>
              <a:t>..</a:t>
            </a:r>
          </a:p>
        </p:txBody>
      </p:sp>
    </p:spTree>
    <p:extLst>
      <p:ext uri="{BB962C8B-B14F-4D97-AF65-F5344CB8AC3E}">
        <p14:creationId xmlns:p14="http://schemas.microsoft.com/office/powerpoint/2010/main" val="2360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04800"/>
            <a:ext cx="12039600" cy="676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28949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990600"/>
          </a:xfrm>
        </p:spPr>
        <p:txBody>
          <a:bodyPr/>
          <a:lstStyle/>
          <a:p>
            <a:r>
              <a:rPr lang="en-IN" dirty="0"/>
              <a:t>UTILITY-BASED AGENTS</a:t>
            </a:r>
          </a:p>
        </p:txBody>
      </p:sp>
      <p:sp>
        <p:nvSpPr>
          <p:cNvPr id="3" name="Content Placeholder 2"/>
          <p:cNvSpPr>
            <a:spLocks noGrp="1"/>
          </p:cNvSpPr>
          <p:nvPr>
            <p:ph idx="1"/>
          </p:nvPr>
        </p:nvSpPr>
        <p:spPr>
          <a:xfrm>
            <a:off x="152400" y="762000"/>
            <a:ext cx="8839200" cy="6019800"/>
          </a:xfrm>
        </p:spPr>
        <p:txBody>
          <a:bodyPr>
            <a:normAutofit/>
          </a:bodyPr>
          <a:lstStyle/>
          <a:p>
            <a:pPr algn="just">
              <a:lnSpc>
                <a:spcPct val="150000"/>
              </a:lnSpc>
            </a:pPr>
            <a:r>
              <a:rPr lang="en-IN" sz="2400" dirty="0"/>
              <a:t>Goals just provide a crude binary distinction between “happy” and“ unhappy” states. </a:t>
            </a:r>
          </a:p>
          <a:p>
            <a:pPr lvl="1" algn="just">
              <a:lnSpc>
                <a:spcPct val="150000"/>
              </a:lnSpc>
            </a:pPr>
            <a:r>
              <a:rPr lang="en-IN" sz="2000" dirty="0"/>
              <a:t>For example, many action sequences will get the taxi to its destination (thereby achieving the goal) but some are quicker, safer, more reliable, or cheaper than others. </a:t>
            </a:r>
          </a:p>
          <a:p>
            <a:pPr algn="just">
              <a:lnSpc>
                <a:spcPct val="200000"/>
              </a:lnSpc>
            </a:pPr>
            <a:r>
              <a:rPr lang="en-IN" sz="2400" dirty="0"/>
              <a:t>A utility-based agent has to model and keep track of its environment, tasks that have involved a great deal of research on </a:t>
            </a:r>
            <a:r>
              <a:rPr lang="en-IN" sz="2400" b="1" u="sng" dirty="0">
                <a:solidFill>
                  <a:srgbClr val="0070C0"/>
                </a:solidFill>
              </a:rPr>
              <a:t>perception, representation, reasoning, and learning. </a:t>
            </a:r>
          </a:p>
        </p:txBody>
      </p:sp>
    </p:spTree>
    <p:extLst>
      <p:ext uri="{BB962C8B-B14F-4D97-AF65-F5344CB8AC3E}">
        <p14:creationId xmlns:p14="http://schemas.microsoft.com/office/powerpoint/2010/main" val="156182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a:p>
            <a:endParaRPr lang="en-IN" dirty="0"/>
          </a:p>
          <a:p>
            <a:endParaRPr lang="en-IN" dirty="0"/>
          </a:p>
          <a:p>
            <a:endParaRPr lang="en-IN" dirty="0"/>
          </a:p>
          <a:p>
            <a:pPr marL="0" indent="0">
              <a:buNone/>
            </a:pPr>
            <a:r>
              <a:rPr lang="en-IN" sz="1800" dirty="0"/>
              <a:t>A utility based agent looks for the best solution to a scenario.</a:t>
            </a:r>
            <a:br>
              <a:rPr lang="en-IN" dirty="0"/>
            </a:br>
            <a:r>
              <a:rPr lang="en-IN" dirty="0"/>
              <a:t>Ex: Vacation and driving off</a:t>
            </a:r>
          </a:p>
        </p:txBody>
      </p:sp>
      <p:pic>
        <p:nvPicPr>
          <p:cNvPr id="1026" name="Picture 2" descr="utility, based, agent, intellig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3333750" cy="34766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charset="0"/>
                <a:cs typeface="Arial" charset="0"/>
              </a:rPr>
            </a:br>
            <a:endParaRPr kumimoji="0" 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1069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33400"/>
            <a:ext cx="11926888"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56910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9936"/>
            <a:ext cx="9144000" cy="5678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282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dirty="0"/>
              <a:t>Sophia’s software can be broken down into three configurations:</a:t>
            </a:r>
            <a:br>
              <a:rPr lang="en-IN" sz="2800" dirty="0"/>
            </a:br>
            <a:endParaRPr lang="en-IN" sz="2800" dirty="0"/>
          </a:p>
        </p:txBody>
      </p:sp>
      <p:sp>
        <p:nvSpPr>
          <p:cNvPr id="3" name="Content Placeholder 2"/>
          <p:cNvSpPr>
            <a:spLocks noGrp="1"/>
          </p:cNvSpPr>
          <p:nvPr>
            <p:ph idx="1"/>
          </p:nvPr>
        </p:nvSpPr>
        <p:spPr>
          <a:xfrm>
            <a:off x="152400" y="1143000"/>
            <a:ext cx="8763000" cy="5715000"/>
          </a:xfrm>
        </p:spPr>
        <p:txBody>
          <a:bodyPr>
            <a:noAutofit/>
          </a:bodyPr>
          <a:lstStyle/>
          <a:p>
            <a:pPr algn="just">
              <a:lnSpc>
                <a:spcPct val="220000"/>
              </a:lnSpc>
            </a:pPr>
            <a:r>
              <a:rPr lang="en-IN" sz="1600" dirty="0"/>
              <a:t>A research platform for the team’s AI research. Sophia doesn’t have witty pre-written responses here, but can answer simple questions like “Who are you looking at?” or “Is the door open or shut?”</a:t>
            </a:r>
          </a:p>
          <a:p>
            <a:pPr algn="just">
              <a:lnSpc>
                <a:spcPct val="220000"/>
              </a:lnSpc>
            </a:pPr>
            <a:r>
              <a:rPr lang="en-IN" sz="1600" dirty="0"/>
              <a:t>A speech-reciting robot. </a:t>
            </a:r>
            <a:r>
              <a:rPr lang="en-IN" sz="1600" dirty="0" err="1"/>
              <a:t>Goertzel</a:t>
            </a:r>
            <a:r>
              <a:rPr lang="en-IN" sz="1600" dirty="0"/>
              <a:t> says that Sophia can be pre-loaded with text that it’ll speak, and then use machine learning to match facial expressions and pauses to the text.</a:t>
            </a:r>
          </a:p>
          <a:p>
            <a:pPr algn="just">
              <a:lnSpc>
                <a:spcPct val="220000"/>
              </a:lnSpc>
            </a:pPr>
            <a:r>
              <a:rPr lang="en-IN" sz="1600" dirty="0"/>
              <a:t>A robotic </a:t>
            </a:r>
            <a:r>
              <a:rPr lang="en-IN" sz="1600" dirty="0" err="1"/>
              <a:t>chatbot</a:t>
            </a:r>
            <a:r>
              <a:rPr lang="en-IN" sz="1600" dirty="0"/>
              <a:t>. Sophia also sometimes runs a dialogue system, where it can look at people, listen to what they say, and choose a pre-written response based on what the person said, and other factors gathered from the internet like cryptocurrency price.</a:t>
            </a:r>
          </a:p>
          <a:p>
            <a:r>
              <a:rPr lang="en-IN" sz="1600" dirty="0"/>
              <a:t>For the last configuration, likely what was set up for the interview with Jimmy Fallon, </a:t>
            </a:r>
            <a:r>
              <a:rPr lang="en-IN" sz="1600" dirty="0" err="1"/>
              <a:t>Goertzel</a:t>
            </a:r>
            <a:r>
              <a:rPr lang="en-IN" sz="1600" dirty="0"/>
              <a:t> says “she is piecing together phrases in a contextually appropriate way, but she doesn’t understand everything she’s saying.”</a:t>
            </a:r>
            <a:br>
              <a:rPr lang="en-IN" sz="1600" dirty="0"/>
            </a:br>
            <a:endParaRPr lang="en-IN" sz="1600" dirty="0"/>
          </a:p>
        </p:txBody>
      </p:sp>
    </p:spTree>
    <p:extLst>
      <p:ext uri="{BB962C8B-B14F-4D97-AF65-F5344CB8AC3E}">
        <p14:creationId xmlns:p14="http://schemas.microsoft.com/office/powerpoint/2010/main" val="109169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LEARNING AGENTS</a:t>
            </a:r>
          </a:p>
        </p:txBody>
      </p:sp>
      <p:sp>
        <p:nvSpPr>
          <p:cNvPr id="3" name="Content Placeholder 2"/>
          <p:cNvSpPr>
            <a:spLocks noGrp="1"/>
          </p:cNvSpPr>
          <p:nvPr>
            <p:ph idx="1"/>
          </p:nvPr>
        </p:nvSpPr>
        <p:spPr/>
        <p:txBody>
          <a:bodyPr>
            <a:normAutofit/>
          </a:bodyPr>
          <a:lstStyle/>
          <a:p>
            <a:pPr marL="0" indent="0" algn="just">
              <a:lnSpc>
                <a:spcPct val="150000"/>
              </a:lnSpc>
              <a:buNone/>
            </a:pPr>
            <a:r>
              <a:rPr lang="en-IN" dirty="0"/>
              <a:t>A </a:t>
            </a:r>
            <a:r>
              <a:rPr lang="en-IN" b="1" dirty="0"/>
              <a:t>learning agent</a:t>
            </a:r>
            <a:r>
              <a:rPr lang="en-IN" dirty="0"/>
              <a:t> is a tool in </a:t>
            </a:r>
            <a:r>
              <a:rPr lang="en-IN" b="1" dirty="0"/>
              <a:t>AI</a:t>
            </a:r>
            <a:r>
              <a:rPr lang="en-IN" dirty="0"/>
              <a:t> that is capable of </a:t>
            </a:r>
            <a:r>
              <a:rPr lang="en-IN" b="1" dirty="0"/>
              <a:t>learning</a:t>
            </a:r>
            <a:r>
              <a:rPr lang="en-IN" dirty="0"/>
              <a:t> from its experiences. </a:t>
            </a:r>
          </a:p>
          <a:p>
            <a:pPr marL="0" indent="0" algn="just">
              <a:lnSpc>
                <a:spcPct val="150000"/>
              </a:lnSpc>
              <a:buNone/>
            </a:pPr>
            <a:r>
              <a:rPr lang="en-IN" dirty="0"/>
              <a:t>It starts with some </a:t>
            </a:r>
            <a:r>
              <a:rPr lang="en-IN" u="sng" dirty="0">
                <a:solidFill>
                  <a:srgbClr val="FF0000"/>
                </a:solidFill>
              </a:rPr>
              <a:t>basic knowledge</a:t>
            </a:r>
            <a:r>
              <a:rPr lang="en-IN" dirty="0"/>
              <a:t> and is then able to act and </a:t>
            </a:r>
            <a:r>
              <a:rPr lang="en-IN" u="sng" dirty="0">
                <a:solidFill>
                  <a:srgbClr val="FF0000"/>
                </a:solidFill>
              </a:rPr>
              <a:t>adapt autonomously</a:t>
            </a:r>
            <a:r>
              <a:rPr lang="en-IN" dirty="0"/>
              <a:t>, through </a:t>
            </a:r>
            <a:r>
              <a:rPr lang="en-IN" b="1" dirty="0"/>
              <a:t>learning</a:t>
            </a:r>
            <a:r>
              <a:rPr lang="en-IN" dirty="0"/>
              <a:t>, to </a:t>
            </a:r>
            <a:r>
              <a:rPr lang="en-IN" b="1" dirty="0">
                <a:solidFill>
                  <a:srgbClr val="FF0000"/>
                </a:solidFill>
              </a:rPr>
              <a:t>improve</a:t>
            </a:r>
            <a:r>
              <a:rPr lang="en-IN" dirty="0">
                <a:solidFill>
                  <a:srgbClr val="FF0000"/>
                </a:solidFill>
              </a:rPr>
              <a:t> </a:t>
            </a:r>
            <a:r>
              <a:rPr lang="en-IN" dirty="0"/>
              <a:t>its own performance.</a:t>
            </a:r>
          </a:p>
        </p:txBody>
      </p:sp>
    </p:spTree>
    <p:extLst>
      <p:ext uri="{BB962C8B-B14F-4D97-AF65-F5344CB8AC3E}">
        <p14:creationId xmlns:p14="http://schemas.microsoft.com/office/powerpoint/2010/main" val="67730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172200"/>
          </a:xfrm>
        </p:spPr>
        <p:txBody>
          <a:bodyPr>
            <a:normAutofit/>
          </a:bodyPr>
          <a:lstStyle/>
          <a:p>
            <a:pPr algn="just">
              <a:lnSpc>
                <a:spcPct val="150000"/>
              </a:lnSpc>
            </a:pPr>
            <a:r>
              <a:rPr lang="en-IN" sz="2400" b="1" dirty="0">
                <a:solidFill>
                  <a:srgbClr val="FF0000"/>
                </a:solidFill>
              </a:rPr>
              <a:t>PERCEPT</a:t>
            </a:r>
            <a:r>
              <a:rPr lang="en-IN" sz="2400" dirty="0"/>
              <a:t>: Agent’s perceptual inputs at any given instant. </a:t>
            </a:r>
          </a:p>
          <a:p>
            <a:pPr lvl="1" algn="just">
              <a:lnSpc>
                <a:spcPct val="150000"/>
              </a:lnSpc>
            </a:pPr>
            <a:r>
              <a:rPr lang="en-IN" sz="2000" dirty="0"/>
              <a:t>Agent’s percept sequence is the </a:t>
            </a:r>
            <a:r>
              <a:rPr lang="en-IN" sz="2000" b="1" u="sng" dirty="0"/>
              <a:t>complete history</a:t>
            </a:r>
            <a:r>
              <a:rPr lang="en-IN" sz="2000" dirty="0"/>
              <a:t> of everything the agent has ever perceived.</a:t>
            </a:r>
            <a:endParaRPr lang="en-IN" sz="2400" dirty="0"/>
          </a:p>
          <a:p>
            <a:pPr lvl="1" algn="just">
              <a:lnSpc>
                <a:spcPct val="150000"/>
              </a:lnSpc>
            </a:pPr>
            <a:r>
              <a:rPr lang="en-IN" sz="2000" dirty="0"/>
              <a:t>Agent’s choice of action at any given instant can depend on the entire percept sequence observed to date, </a:t>
            </a:r>
            <a:r>
              <a:rPr lang="en-IN" sz="2000" b="1" dirty="0">
                <a:solidFill>
                  <a:srgbClr val="FF0000"/>
                </a:solidFill>
              </a:rPr>
              <a:t>but not on anything it hasn’t perceived!</a:t>
            </a:r>
          </a:p>
          <a:p>
            <a:pPr algn="just">
              <a:lnSpc>
                <a:spcPct val="150000"/>
              </a:lnSpc>
            </a:pPr>
            <a:r>
              <a:rPr lang="en-IN" sz="2400" b="1" dirty="0">
                <a:solidFill>
                  <a:srgbClr val="FF0000"/>
                </a:solidFill>
              </a:rPr>
              <a:t>AGENT FUNCTION: </a:t>
            </a:r>
            <a:r>
              <a:rPr lang="en-IN" sz="2400" b="1" dirty="0"/>
              <a:t>Maps</a:t>
            </a:r>
            <a:r>
              <a:rPr lang="en-IN" sz="2400" dirty="0"/>
              <a:t> any given </a:t>
            </a:r>
            <a:r>
              <a:rPr lang="en-IN" sz="2400" b="1" dirty="0"/>
              <a:t>percept</a:t>
            </a:r>
            <a:r>
              <a:rPr lang="en-IN" sz="2400" dirty="0"/>
              <a:t> sequence to an </a:t>
            </a:r>
            <a:r>
              <a:rPr lang="en-IN" sz="2400" b="1" dirty="0"/>
              <a:t>action</a:t>
            </a:r>
          </a:p>
          <a:p>
            <a:pPr algn="just">
              <a:lnSpc>
                <a:spcPct val="150000"/>
              </a:lnSpc>
            </a:pPr>
            <a:r>
              <a:rPr lang="en-IN" sz="2400" b="1" dirty="0">
                <a:solidFill>
                  <a:srgbClr val="FF0000"/>
                </a:solidFill>
              </a:rPr>
              <a:t>AGENT PROGRAM: </a:t>
            </a:r>
            <a:r>
              <a:rPr lang="en-IN" sz="2400" dirty="0"/>
              <a:t>The agent function for an artiﬁcial agent will be implemented by an agent program.</a:t>
            </a:r>
          </a:p>
        </p:txBody>
      </p:sp>
    </p:spTree>
    <p:extLst>
      <p:ext uri="{BB962C8B-B14F-4D97-AF65-F5344CB8AC3E}">
        <p14:creationId xmlns:p14="http://schemas.microsoft.com/office/powerpoint/2010/main" val="391525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Example: </a:t>
            </a:r>
            <a:r>
              <a:rPr lang="en-IN" b="1" dirty="0"/>
              <a:t>Learning Useful Information</a:t>
            </a:r>
            <a:br>
              <a:rPr lang="en-IN" b="1" dirty="0"/>
            </a:br>
            <a:endParaRPr lang="en-IN" dirty="0"/>
          </a:p>
        </p:txBody>
      </p:sp>
      <p:sp>
        <p:nvSpPr>
          <p:cNvPr id="3" name="Content Placeholder 2"/>
          <p:cNvSpPr>
            <a:spLocks noGrp="1"/>
          </p:cNvSpPr>
          <p:nvPr>
            <p:ph idx="1"/>
          </p:nvPr>
        </p:nvSpPr>
        <p:spPr>
          <a:xfrm>
            <a:off x="381000" y="1066800"/>
            <a:ext cx="8229600" cy="4525963"/>
          </a:xfrm>
        </p:spPr>
        <p:txBody>
          <a:bodyPr>
            <a:noAutofit/>
          </a:bodyPr>
          <a:lstStyle/>
          <a:p>
            <a:pPr algn="just">
              <a:lnSpc>
                <a:spcPct val="150000"/>
              </a:lnSpc>
            </a:pPr>
            <a:r>
              <a:rPr lang="en-IN" sz="2000" dirty="0"/>
              <a:t>Imagine you've decided to start driving for a cab service. It's a Friday night and you're running your typical route from the nightlife scene to many of the hotels away from the downtown area. You've become accustomed to taking the Maple Street exit to pick up your customers, but tonight you opt for Palace Road for a change of pace. To your surprise, you discover that Palace Road is not only quicker, but you can avoid the accident-prone intersection at Maple and Vine. You decide that, in the future, you'll be sure to take Palace Road.</a:t>
            </a:r>
          </a:p>
          <a:p>
            <a:pPr algn="just">
              <a:lnSpc>
                <a:spcPct val="150000"/>
              </a:lnSpc>
            </a:pPr>
            <a:r>
              <a:rPr lang="en-IN" sz="2000" dirty="0"/>
              <a:t>You probably guessed there's a deeper meaning to the example. It's an illustration of an idea in artificial intelligence (AI) known as a learning agent.</a:t>
            </a:r>
          </a:p>
          <a:p>
            <a:pPr marL="0" indent="0" algn="just">
              <a:lnSpc>
                <a:spcPct val="150000"/>
              </a:lnSpc>
              <a:buNone/>
            </a:pPr>
            <a:endParaRPr lang="en-IN" sz="2000" dirty="0"/>
          </a:p>
        </p:txBody>
      </p:sp>
    </p:spTree>
    <p:extLst>
      <p:ext uri="{BB962C8B-B14F-4D97-AF65-F5344CB8AC3E}">
        <p14:creationId xmlns:p14="http://schemas.microsoft.com/office/powerpoint/2010/main" val="129081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210800" cy="762000"/>
          </a:xfrm>
        </p:spPr>
        <p:txBody>
          <a:bodyPr>
            <a:noAutofit/>
          </a:bodyPr>
          <a:lstStyle/>
          <a:p>
            <a:r>
              <a:rPr lang="en-IN" sz="2000" b="1" dirty="0">
                <a:solidFill>
                  <a:srgbClr val="FF0000"/>
                </a:solidFill>
              </a:rPr>
              <a:t>LEARNING AGENT CAN BE DIVIDED INTO FOUR CONCEPTUAL COMPONENTS</a:t>
            </a:r>
            <a:br>
              <a:rPr lang="en-IN" sz="2000" b="1" dirty="0">
                <a:solidFill>
                  <a:srgbClr val="FF0000"/>
                </a:solidFill>
              </a:rPr>
            </a:br>
            <a:endParaRPr lang="en-IN" sz="2000" b="1" dirty="0">
              <a:solidFill>
                <a:srgbClr val="FF0000"/>
              </a:solidFill>
            </a:endParaRPr>
          </a:p>
        </p:txBody>
      </p:sp>
      <p:sp>
        <p:nvSpPr>
          <p:cNvPr id="3" name="Content Placeholder 2"/>
          <p:cNvSpPr>
            <a:spLocks noGrp="1"/>
          </p:cNvSpPr>
          <p:nvPr>
            <p:ph idx="1"/>
          </p:nvPr>
        </p:nvSpPr>
        <p:spPr>
          <a:xfrm>
            <a:off x="0" y="762000"/>
            <a:ext cx="9144000" cy="6096000"/>
          </a:xfrm>
        </p:spPr>
        <p:txBody>
          <a:bodyPr>
            <a:normAutofit/>
          </a:bodyPr>
          <a:lstStyle/>
          <a:p>
            <a:pPr marL="0" indent="0" algn="just">
              <a:lnSpc>
                <a:spcPct val="200000"/>
              </a:lnSpc>
              <a:buNone/>
            </a:pPr>
            <a:r>
              <a:rPr lang="en-IN" sz="2400" b="1" dirty="0"/>
              <a:t>1. LEARNING ELEMENT </a:t>
            </a:r>
            <a:r>
              <a:rPr lang="en-IN" sz="2400" dirty="0">
                <a:sym typeface="Wingdings" pitchFamily="2" charset="2"/>
              </a:rPr>
              <a:t> responsible for making </a:t>
            </a:r>
            <a:r>
              <a:rPr lang="en-IN" sz="2400" b="1" dirty="0">
                <a:solidFill>
                  <a:srgbClr val="FF0000"/>
                </a:solidFill>
              </a:rPr>
              <a:t>improvements</a:t>
            </a:r>
          </a:p>
          <a:p>
            <a:pPr marL="0" indent="0" algn="just">
              <a:lnSpc>
                <a:spcPct val="200000"/>
              </a:lnSpc>
              <a:buNone/>
            </a:pPr>
            <a:r>
              <a:rPr lang="en-IN" sz="2400" b="1" dirty="0"/>
              <a:t>2. PERFORMANCE ELEMENT</a:t>
            </a:r>
            <a:r>
              <a:rPr lang="en-IN" sz="2400" dirty="0"/>
              <a:t> </a:t>
            </a:r>
            <a:r>
              <a:rPr lang="en-IN" sz="2400" dirty="0">
                <a:sym typeface="Wingdings" pitchFamily="2" charset="2"/>
              </a:rPr>
              <a:t> </a:t>
            </a:r>
            <a:r>
              <a:rPr lang="en-IN" sz="2400" b="1" i="1" dirty="0">
                <a:sym typeface="Wingdings" pitchFamily="2" charset="2"/>
              </a:rPr>
              <a:t>s</a:t>
            </a:r>
            <a:r>
              <a:rPr lang="en-IN" sz="2400" b="1" i="1" dirty="0"/>
              <a:t>electing</a:t>
            </a:r>
            <a:r>
              <a:rPr lang="en-IN" sz="2400" dirty="0"/>
              <a:t> </a:t>
            </a:r>
            <a:r>
              <a:rPr lang="en-IN" sz="2400" b="1" dirty="0">
                <a:solidFill>
                  <a:srgbClr val="FF0000"/>
                </a:solidFill>
              </a:rPr>
              <a:t>external actions</a:t>
            </a:r>
            <a:r>
              <a:rPr lang="en-IN" sz="2400" dirty="0"/>
              <a:t>.</a:t>
            </a:r>
          </a:p>
          <a:p>
            <a:pPr marL="0" indent="0" algn="just">
              <a:lnSpc>
                <a:spcPct val="200000"/>
              </a:lnSpc>
              <a:buNone/>
            </a:pPr>
            <a:r>
              <a:rPr lang="en-IN" sz="2400" b="1" dirty="0"/>
              <a:t>3. CRITIC </a:t>
            </a:r>
            <a:r>
              <a:rPr lang="en-IN" sz="2400" dirty="0">
                <a:sym typeface="Wingdings" pitchFamily="2" charset="2"/>
              </a:rPr>
              <a:t> </a:t>
            </a:r>
            <a:r>
              <a:rPr lang="en-IN" sz="2400" dirty="0"/>
              <a:t>Learning element uses </a:t>
            </a:r>
            <a:r>
              <a:rPr lang="en-IN" sz="2400" b="1" u="sng" dirty="0">
                <a:solidFill>
                  <a:srgbClr val="FF0000"/>
                </a:solidFill>
              </a:rPr>
              <a:t>feedback</a:t>
            </a:r>
            <a:r>
              <a:rPr lang="en-IN" sz="2400" dirty="0">
                <a:solidFill>
                  <a:srgbClr val="FF0000"/>
                </a:solidFill>
              </a:rPr>
              <a:t> </a:t>
            </a:r>
            <a:r>
              <a:rPr lang="en-IN" sz="2400" dirty="0"/>
              <a:t>from the </a:t>
            </a:r>
            <a:r>
              <a:rPr lang="en-IN" sz="2400" b="1" dirty="0"/>
              <a:t>CRITIC .</a:t>
            </a:r>
          </a:p>
          <a:p>
            <a:pPr lvl="1" algn="just">
              <a:lnSpc>
                <a:spcPct val="200000"/>
              </a:lnSpc>
            </a:pPr>
            <a:r>
              <a:rPr lang="en-IN" sz="1800" b="1" dirty="0">
                <a:solidFill>
                  <a:schemeClr val="accent1">
                    <a:lumMod val="75000"/>
                  </a:schemeClr>
                </a:solidFill>
              </a:rPr>
              <a:t>how the performance element should be modiﬁed to do better in the future. </a:t>
            </a:r>
          </a:p>
          <a:p>
            <a:pPr marL="0" indent="0" algn="just">
              <a:lnSpc>
                <a:spcPct val="200000"/>
              </a:lnSpc>
              <a:buNone/>
            </a:pPr>
            <a:r>
              <a:rPr lang="en-IN" sz="2400" b="1" dirty="0"/>
              <a:t>4. PROBLEM GENERATOR</a:t>
            </a:r>
            <a:r>
              <a:rPr lang="en-IN" sz="2400" dirty="0">
                <a:sym typeface="Wingdings" pitchFamily="2" charset="2"/>
              </a:rPr>
              <a:t></a:t>
            </a:r>
            <a:r>
              <a:rPr lang="en-IN" sz="2400" dirty="0"/>
              <a:t> </a:t>
            </a:r>
            <a:r>
              <a:rPr lang="en-IN" sz="2400" b="1" i="1" dirty="0"/>
              <a:t>Suggesting</a:t>
            </a:r>
            <a:r>
              <a:rPr lang="en-IN" sz="2400" dirty="0"/>
              <a:t> actions that will lead to new and </a:t>
            </a:r>
            <a:r>
              <a:rPr lang="en-IN" sz="2400" b="1" dirty="0">
                <a:solidFill>
                  <a:schemeClr val="accent1">
                    <a:lumMod val="75000"/>
                  </a:schemeClr>
                </a:solidFill>
              </a:rPr>
              <a:t>informative experiences</a:t>
            </a:r>
          </a:p>
          <a:p>
            <a:pPr lvl="1" algn="just">
              <a:lnSpc>
                <a:spcPct val="200000"/>
              </a:lnSpc>
            </a:pPr>
            <a:r>
              <a:rPr lang="en-IN" sz="1800" dirty="0"/>
              <a:t>This is what scientists do when they carry out experiments. </a:t>
            </a:r>
          </a:p>
        </p:txBody>
      </p:sp>
    </p:spTree>
    <p:extLst>
      <p:ext uri="{BB962C8B-B14F-4D97-AF65-F5344CB8AC3E}">
        <p14:creationId xmlns:p14="http://schemas.microsoft.com/office/powerpoint/2010/main" val="3698966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8610600" cy="5943600"/>
          </a:xfrm>
        </p:spPr>
        <p:txBody>
          <a:bodyPr>
            <a:normAutofit fontScale="92500"/>
          </a:bodyPr>
          <a:lstStyle/>
          <a:p>
            <a:pPr marL="0" indent="0" algn="just" fontAlgn="base">
              <a:lnSpc>
                <a:spcPct val="150000"/>
              </a:lnSpc>
              <a:buNone/>
            </a:pPr>
            <a:endParaRPr lang="en-IN" sz="2400" dirty="0"/>
          </a:p>
          <a:p>
            <a:pPr algn="just" fontAlgn="base">
              <a:lnSpc>
                <a:spcPct val="150000"/>
              </a:lnSpc>
            </a:pPr>
            <a:r>
              <a:rPr lang="en-IN" sz="2400" b="1" dirty="0"/>
              <a:t>Learning element :</a:t>
            </a:r>
            <a:r>
              <a:rPr lang="en-IN" sz="2400" dirty="0"/>
              <a:t>It is responsible for making improvements by learning from the environment</a:t>
            </a:r>
          </a:p>
          <a:p>
            <a:pPr algn="just" fontAlgn="base">
              <a:lnSpc>
                <a:spcPct val="150000"/>
              </a:lnSpc>
            </a:pPr>
            <a:r>
              <a:rPr lang="en-IN" sz="2400" b="1" dirty="0"/>
              <a:t>Critic: </a:t>
            </a:r>
            <a:r>
              <a:rPr lang="en-IN" sz="2400" dirty="0"/>
              <a:t>Learning element takes feedback from critic which describes how well the agent is doing with respect to a fixed performance standard.</a:t>
            </a:r>
          </a:p>
          <a:p>
            <a:pPr algn="just" fontAlgn="base">
              <a:lnSpc>
                <a:spcPct val="150000"/>
              </a:lnSpc>
            </a:pPr>
            <a:r>
              <a:rPr lang="en-IN" sz="2400" b="1" dirty="0"/>
              <a:t>Performance element:</a:t>
            </a:r>
            <a:r>
              <a:rPr lang="en-IN" sz="2400" dirty="0"/>
              <a:t> It is responsible for selecting external action</a:t>
            </a:r>
          </a:p>
          <a:p>
            <a:pPr algn="just" fontAlgn="base">
              <a:lnSpc>
                <a:spcPct val="150000"/>
              </a:lnSpc>
            </a:pPr>
            <a:r>
              <a:rPr lang="en-IN" sz="2400" b="1" dirty="0"/>
              <a:t>Problem Generator:</a:t>
            </a:r>
            <a:r>
              <a:rPr lang="en-IN" sz="2400" dirty="0"/>
              <a:t> This component is responsible for suggesting actions that will lead to new and informative experiences.</a:t>
            </a:r>
          </a:p>
          <a:p>
            <a:pPr algn="just">
              <a:lnSpc>
                <a:spcPct val="150000"/>
              </a:lnSpc>
            </a:pPr>
            <a:endParaRPr lang="en-IN" sz="2400" dirty="0"/>
          </a:p>
        </p:txBody>
      </p:sp>
    </p:spTree>
    <p:extLst>
      <p:ext uri="{BB962C8B-B14F-4D97-AF65-F5344CB8AC3E}">
        <p14:creationId xmlns:p14="http://schemas.microsoft.com/office/powerpoint/2010/main" val="10664194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8458200" cy="5592763"/>
          </a:xfrm>
        </p:spPr>
        <p:txBody>
          <a:bodyPr>
            <a:noAutofit/>
          </a:bodyPr>
          <a:lstStyle/>
          <a:p>
            <a:pPr algn="just">
              <a:lnSpc>
                <a:spcPct val="150000"/>
              </a:lnSpc>
            </a:pPr>
            <a:r>
              <a:rPr lang="en-IN" sz="2000" dirty="0"/>
              <a:t>When you were in school you would do a test and it would be marked the test is the </a:t>
            </a:r>
            <a:r>
              <a:rPr lang="en-IN" sz="2000" u="sng" dirty="0"/>
              <a:t>critic</a:t>
            </a:r>
            <a:r>
              <a:rPr lang="en-IN" sz="2000" dirty="0"/>
              <a:t>. The teacher would mark the test and see what could be improved and instructs you how to do better next time.</a:t>
            </a:r>
          </a:p>
          <a:p>
            <a:pPr algn="just">
              <a:lnSpc>
                <a:spcPct val="150000"/>
              </a:lnSpc>
            </a:pPr>
            <a:r>
              <a:rPr lang="en-IN" sz="2000" dirty="0"/>
              <a:t>The </a:t>
            </a:r>
            <a:r>
              <a:rPr lang="en-IN" sz="2000" b="1" dirty="0">
                <a:solidFill>
                  <a:schemeClr val="accent1">
                    <a:lumMod val="75000"/>
                  </a:schemeClr>
                </a:solidFill>
              </a:rPr>
              <a:t>teacher</a:t>
            </a:r>
            <a:r>
              <a:rPr lang="en-IN" sz="2000" dirty="0">
                <a:solidFill>
                  <a:schemeClr val="accent1">
                    <a:lumMod val="75000"/>
                  </a:schemeClr>
                </a:solidFill>
              </a:rPr>
              <a:t> </a:t>
            </a:r>
            <a:r>
              <a:rPr lang="en-IN" sz="2000" dirty="0"/>
              <a:t>is the </a:t>
            </a:r>
            <a:r>
              <a:rPr lang="en-IN" sz="2000" b="1" dirty="0">
                <a:solidFill>
                  <a:schemeClr val="accent1">
                    <a:lumMod val="75000"/>
                  </a:schemeClr>
                </a:solidFill>
              </a:rPr>
              <a:t>LEARNING ELEMENT</a:t>
            </a:r>
            <a:r>
              <a:rPr lang="en-IN" sz="2000" b="1" dirty="0"/>
              <a:t> </a:t>
            </a:r>
            <a:r>
              <a:rPr lang="en-IN" sz="2000" dirty="0"/>
              <a:t>and</a:t>
            </a:r>
            <a:r>
              <a:rPr lang="en-IN" sz="2000" b="1" dirty="0"/>
              <a:t> </a:t>
            </a:r>
            <a:r>
              <a:rPr lang="en-IN" sz="2000" b="1" dirty="0">
                <a:solidFill>
                  <a:srgbClr val="00B050"/>
                </a:solidFill>
              </a:rPr>
              <a:t>you are the PERFORMANCE ELEMENT.</a:t>
            </a:r>
          </a:p>
          <a:p>
            <a:pPr algn="just">
              <a:lnSpc>
                <a:spcPct val="150000"/>
              </a:lnSpc>
            </a:pPr>
            <a:r>
              <a:rPr lang="en-IN" sz="2000" b="1" dirty="0">
                <a:solidFill>
                  <a:srgbClr val="0070C0"/>
                </a:solidFill>
              </a:rPr>
              <a:t>PROBLEM GENERATOR</a:t>
            </a:r>
            <a:r>
              <a:rPr lang="en-IN" sz="2000" dirty="0"/>
              <a:t>: - For example coming back to the school analogy, in science with your current knowledge at that time you would not have thought of placing a mass on a spring but the teacher suggested an experiment and you did it and this taught you more and </a:t>
            </a:r>
            <a:r>
              <a:rPr lang="en-IN" sz="2000" b="1" dirty="0"/>
              <a:t>added to knowledge base.</a:t>
            </a:r>
          </a:p>
          <a:p>
            <a:pPr algn="just">
              <a:lnSpc>
                <a:spcPct val="150000"/>
              </a:lnSpc>
            </a:pPr>
            <a:endParaRPr lang="en-IN" sz="2000" dirty="0"/>
          </a:p>
        </p:txBody>
      </p:sp>
    </p:spTree>
    <p:extLst>
      <p:ext uri="{BB962C8B-B14F-4D97-AF65-F5344CB8AC3E}">
        <p14:creationId xmlns:p14="http://schemas.microsoft.com/office/powerpoint/2010/main" val="271226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609600"/>
            <a:ext cx="11717428" cy="6587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97852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839200" cy="5486400"/>
          </a:xfrm>
        </p:spPr>
        <p:txBody>
          <a:bodyPr>
            <a:normAutofit fontScale="92500"/>
          </a:bodyPr>
          <a:lstStyle/>
          <a:p>
            <a:pPr marL="0" indent="0" algn="just">
              <a:lnSpc>
                <a:spcPct val="200000"/>
              </a:lnSpc>
              <a:buNone/>
            </a:pPr>
            <a:r>
              <a:rPr lang="en-IN" sz="2400" dirty="0"/>
              <a:t>Learning in intelligent agents can be </a:t>
            </a:r>
            <a:r>
              <a:rPr lang="en-IN" sz="2400" b="1" dirty="0"/>
              <a:t>summarized</a:t>
            </a:r>
            <a:r>
              <a:rPr lang="en-IN" sz="2400" dirty="0"/>
              <a:t> as a process of </a:t>
            </a:r>
            <a:r>
              <a:rPr lang="en-IN" sz="2400" b="1" u="sng" dirty="0"/>
              <a:t>modiﬁcation of each component</a:t>
            </a:r>
            <a:r>
              <a:rPr lang="en-IN" sz="2400" b="1" dirty="0"/>
              <a:t> of the agent to bring the components into </a:t>
            </a:r>
            <a:r>
              <a:rPr lang="en-IN" sz="2400" b="1" u="sng" dirty="0"/>
              <a:t>closer agreement with the available feedback information</a:t>
            </a:r>
            <a:r>
              <a:rPr lang="en-IN" sz="2400" b="1" dirty="0"/>
              <a:t>, thereby improving the overall performance of the agent</a:t>
            </a:r>
            <a:r>
              <a:rPr lang="en-IN" sz="2400" dirty="0"/>
              <a:t>.</a:t>
            </a:r>
          </a:p>
          <a:p>
            <a:pPr marL="0" indent="0" algn="just">
              <a:lnSpc>
                <a:spcPct val="200000"/>
              </a:lnSpc>
              <a:buNone/>
            </a:pPr>
            <a:r>
              <a:rPr lang="en-IN" sz="2400" b="1" dirty="0">
                <a:solidFill>
                  <a:srgbClr val="00B050"/>
                </a:solidFill>
              </a:rPr>
              <a:t>Human is an example of a learning agent. </a:t>
            </a:r>
          </a:p>
          <a:p>
            <a:pPr marL="0" indent="0" algn="just">
              <a:lnSpc>
                <a:spcPct val="200000"/>
              </a:lnSpc>
              <a:buNone/>
            </a:pPr>
            <a:r>
              <a:rPr lang="en-IN" sz="2400" b="1" dirty="0">
                <a:solidFill>
                  <a:srgbClr val="00B050"/>
                </a:solidFill>
              </a:rPr>
              <a:t>For example, a human can learn to ride a bicycle, even though, at birth, no human possesses this skill.</a:t>
            </a:r>
          </a:p>
          <a:p>
            <a:pPr algn="just">
              <a:lnSpc>
                <a:spcPct val="200000"/>
              </a:lnSpc>
            </a:pPr>
            <a:endParaRPr lang="en-IN" sz="2400" b="1" dirty="0">
              <a:solidFill>
                <a:srgbClr val="00B050"/>
              </a:solidFill>
            </a:endParaRPr>
          </a:p>
        </p:txBody>
      </p:sp>
    </p:spTree>
    <p:extLst>
      <p:ext uri="{BB962C8B-B14F-4D97-AF65-F5344CB8AC3E}">
        <p14:creationId xmlns:p14="http://schemas.microsoft.com/office/powerpoint/2010/main" val="179078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990600"/>
          </a:xfrm>
        </p:spPr>
        <p:txBody>
          <a:bodyPr>
            <a:normAutofit/>
          </a:bodyPr>
          <a:lstStyle/>
          <a:p>
            <a:r>
              <a:rPr lang="en-IN" sz="3600" dirty="0"/>
              <a:t> How the components of agent program work</a:t>
            </a:r>
          </a:p>
        </p:txBody>
      </p:sp>
      <p:sp>
        <p:nvSpPr>
          <p:cNvPr id="3" name="Content Placeholder 2"/>
          <p:cNvSpPr>
            <a:spLocks noGrp="1"/>
          </p:cNvSpPr>
          <p:nvPr>
            <p:ph idx="1"/>
          </p:nvPr>
        </p:nvSpPr>
        <p:spPr>
          <a:xfrm>
            <a:off x="76200" y="838200"/>
            <a:ext cx="9296400" cy="4525963"/>
          </a:xfrm>
        </p:spPr>
        <p:txBody>
          <a:bodyPr/>
          <a:lstStyle/>
          <a:p>
            <a:pPr marL="0" indent="0">
              <a:buNone/>
            </a:pPr>
            <a:r>
              <a:rPr lang="en-IN" sz="2800" b="1" dirty="0">
                <a:solidFill>
                  <a:srgbClr val="FF0000"/>
                </a:solidFill>
              </a:rPr>
              <a:t>Representations along an axis of increasing complexity and </a:t>
            </a:r>
            <a:r>
              <a:rPr lang="en-IN" sz="2800" b="1" i="1" u="sng" dirty="0">
                <a:solidFill>
                  <a:srgbClr val="FF0000"/>
                </a:solidFill>
              </a:rPr>
              <a:t>expressive power</a:t>
            </a:r>
            <a:r>
              <a:rPr lang="en-IN" sz="2800" b="1" dirty="0">
                <a:solidFill>
                  <a:srgbClr val="FF0000"/>
                </a:solidFill>
              </a:rPr>
              <a:t>—atomic, factored, and structured</a:t>
            </a:r>
          </a:p>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63297"/>
            <a:ext cx="8991600" cy="492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510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buNone/>
            </a:pPr>
            <a:r>
              <a:rPr lang="en-IN" sz="2000" dirty="0"/>
              <a:t>CONSIDER THE PROBLEM OF FINDING A DRIVING ROUTE FROM ONE END OF A COUNTRY TO THE OTHER VIA SOME SEQUENCE OF CITIES </a:t>
            </a:r>
          </a:p>
          <a:p>
            <a:pPr>
              <a:lnSpc>
                <a:spcPct val="150000"/>
              </a:lnSpc>
            </a:pPr>
            <a:r>
              <a:rPr lang="en-IN" sz="2400" dirty="0"/>
              <a:t>In an </a:t>
            </a:r>
            <a:r>
              <a:rPr lang="en-IN" sz="2400" b="1" dirty="0"/>
              <a:t>atomic representation</a:t>
            </a:r>
            <a:r>
              <a:rPr lang="en-IN" sz="2400" dirty="0"/>
              <a:t> each state of the world is indivisible—it has no internal structure. </a:t>
            </a:r>
          </a:p>
          <a:p>
            <a:pPr lvl="1">
              <a:lnSpc>
                <a:spcPct val="150000"/>
              </a:lnSpc>
            </a:pPr>
            <a:r>
              <a:rPr lang="en-IN" sz="2000" dirty="0"/>
              <a:t>[black box]</a:t>
            </a:r>
          </a:p>
          <a:p>
            <a:pPr>
              <a:lnSpc>
                <a:spcPct val="150000"/>
              </a:lnSpc>
            </a:pPr>
            <a:r>
              <a:rPr lang="en-IN" sz="2400" dirty="0"/>
              <a:t>A </a:t>
            </a:r>
            <a:r>
              <a:rPr lang="en-IN" sz="2400" b="1" dirty="0"/>
              <a:t>factored representation </a:t>
            </a:r>
            <a:r>
              <a:rPr lang="en-IN" sz="2400" dirty="0"/>
              <a:t>splits up each state into a ﬁxed set of variables or attributes, each of which can have a value</a:t>
            </a:r>
          </a:p>
          <a:p>
            <a:pPr lvl="1">
              <a:lnSpc>
                <a:spcPct val="150000"/>
              </a:lnSpc>
            </a:pPr>
            <a:r>
              <a:rPr lang="en-IN" sz="2000" dirty="0"/>
              <a:t>[gas in tank, current GPS </a:t>
            </a:r>
            <a:r>
              <a:rPr lang="en-IN" sz="2000" dirty="0" err="1"/>
              <a:t>coordinates,warning</a:t>
            </a:r>
            <a:r>
              <a:rPr lang="en-IN" sz="2000" dirty="0"/>
              <a:t> </a:t>
            </a:r>
            <a:r>
              <a:rPr lang="en-IN" sz="2000" dirty="0" err="1"/>
              <a:t>light,toll</a:t>
            </a:r>
            <a:r>
              <a:rPr lang="en-IN" sz="2000" dirty="0"/>
              <a:t> </a:t>
            </a:r>
            <a:r>
              <a:rPr lang="en-IN" sz="2000" dirty="0" err="1"/>
              <a:t>change,etc</a:t>
            </a:r>
            <a:r>
              <a:rPr lang="en-IN" sz="2000" dirty="0"/>
              <a:t>..]</a:t>
            </a:r>
          </a:p>
          <a:p>
            <a:pPr>
              <a:lnSpc>
                <a:spcPct val="150000"/>
              </a:lnSpc>
            </a:pPr>
            <a:r>
              <a:rPr lang="en-IN" sz="2400" b="1" dirty="0"/>
              <a:t>Structured representation</a:t>
            </a:r>
          </a:p>
          <a:p>
            <a:pPr lvl="1">
              <a:lnSpc>
                <a:spcPct val="150000"/>
              </a:lnSpc>
            </a:pPr>
            <a:r>
              <a:rPr lang="en-IN" sz="2000" dirty="0"/>
              <a:t>“</a:t>
            </a:r>
            <a:r>
              <a:rPr lang="en-IN" sz="2000" dirty="0" err="1"/>
              <a:t>TruckAheadBackingIntoDairyFarmDrivewayBlockedByLooseCow</a:t>
            </a:r>
            <a:r>
              <a:rPr lang="en-IN" sz="2000" dirty="0"/>
              <a:t> “with value true or false. </a:t>
            </a:r>
          </a:p>
          <a:p>
            <a:pPr lvl="1">
              <a:lnSpc>
                <a:spcPct val="150000"/>
              </a:lnSpc>
            </a:pPr>
            <a:r>
              <a:rPr lang="en-IN" sz="2000" dirty="0"/>
              <a:t>Instead, we would need a SA</a:t>
            </a:r>
            <a:endParaRPr lang="en-IN" sz="1800" dirty="0"/>
          </a:p>
          <a:p>
            <a:pPr lvl="2">
              <a:lnSpc>
                <a:spcPct val="150000"/>
              </a:lnSpc>
            </a:pPr>
            <a:r>
              <a:rPr lang="en-IN" sz="1400" dirty="0"/>
              <a:t>Representation of objects and their relationships explicitly</a:t>
            </a:r>
            <a:endParaRPr lang="en-IN" sz="1600" dirty="0"/>
          </a:p>
        </p:txBody>
      </p:sp>
    </p:spTree>
    <p:extLst>
      <p:ext uri="{BB962C8B-B14F-4D97-AF65-F5344CB8AC3E}">
        <p14:creationId xmlns:p14="http://schemas.microsoft.com/office/powerpoint/2010/main" val="286601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Applications of Learning Agents in AI</a:t>
            </a:r>
          </a:p>
        </p:txBody>
      </p:sp>
      <p:sp>
        <p:nvSpPr>
          <p:cNvPr id="3" name="Content Placeholder 2"/>
          <p:cNvSpPr>
            <a:spLocks noGrp="1"/>
          </p:cNvSpPr>
          <p:nvPr>
            <p:ph idx="1"/>
          </p:nvPr>
        </p:nvSpPr>
        <p:spPr/>
        <p:txBody>
          <a:bodyPr>
            <a:normAutofit lnSpcReduction="10000"/>
          </a:bodyPr>
          <a:lstStyle/>
          <a:p>
            <a:r>
              <a:rPr lang="en-IN" dirty="0"/>
              <a:t>Search Engines (Google)</a:t>
            </a:r>
          </a:p>
          <a:p>
            <a:r>
              <a:rPr lang="en-IN" dirty="0"/>
              <a:t>Computer Vision</a:t>
            </a:r>
          </a:p>
          <a:p>
            <a:pPr lvl="1"/>
            <a:r>
              <a:rPr lang="en-IN" dirty="0"/>
              <a:t>automate tasks that the human </a:t>
            </a:r>
            <a:r>
              <a:rPr lang="en-IN" b="1" dirty="0"/>
              <a:t>visual</a:t>
            </a:r>
            <a:r>
              <a:rPr lang="en-IN" dirty="0"/>
              <a:t> system can do.</a:t>
            </a:r>
          </a:p>
          <a:p>
            <a:r>
              <a:rPr lang="en-IN" dirty="0"/>
              <a:t>Self driving cars</a:t>
            </a:r>
          </a:p>
          <a:p>
            <a:r>
              <a:rPr lang="en-IN" dirty="0"/>
              <a:t>Recognition of gestures</a:t>
            </a:r>
          </a:p>
          <a:p>
            <a:pPr lvl="1"/>
            <a:r>
              <a:rPr lang="en-IN" b="1" dirty="0"/>
              <a:t>T</a:t>
            </a:r>
            <a:r>
              <a:rPr lang="en-IN" dirty="0"/>
              <a:t>ype of perceptual computing user interface that allows computers to capture and interpret human </a:t>
            </a:r>
            <a:r>
              <a:rPr lang="en-IN" b="1" dirty="0"/>
              <a:t>gestures</a:t>
            </a:r>
            <a:r>
              <a:rPr lang="en-IN" dirty="0"/>
              <a:t> as commands.</a:t>
            </a:r>
          </a:p>
        </p:txBody>
      </p:sp>
      <p:pic>
        <p:nvPicPr>
          <p:cNvPr id="1026" name="Picture 2" descr="Image result for recognition of ges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5473"/>
            <a:ext cx="5170713"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ecognition of gestur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0713" y="4163585"/>
            <a:ext cx="4124470" cy="2687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mputer vi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4635"/>
            <a:ext cx="8458201" cy="3920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58733A-E7C6-4AF7-A4AA-578E050D6166}"/>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22629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Classic Vacuum cleaner problem</a:t>
            </a:r>
            <a:endParaRPr lang="en-IN" dirty="0"/>
          </a:p>
        </p:txBody>
      </p:sp>
      <p:sp>
        <p:nvSpPr>
          <p:cNvPr id="3" name="Content Placeholder 2"/>
          <p:cNvSpPr>
            <a:spLocks noGrp="1"/>
          </p:cNvSpPr>
          <p:nvPr>
            <p:ph idx="1"/>
          </p:nvPr>
        </p:nvSpPr>
        <p:spPr/>
        <p:txBody>
          <a:bodyPr>
            <a:noAutofit/>
          </a:bodyPr>
          <a:lstStyle/>
          <a:p>
            <a:pPr algn="just">
              <a:lnSpc>
                <a:spcPct val="150000"/>
              </a:lnSpc>
            </a:pPr>
            <a:r>
              <a:rPr lang="en-IN" sz="2000" b="1" dirty="0"/>
              <a:t>Vacuum cleaner problem</a:t>
            </a:r>
            <a:r>
              <a:rPr lang="en-IN" sz="2000" dirty="0"/>
              <a:t> is a well-known search problem for an agent which works on A I. </a:t>
            </a:r>
          </a:p>
          <a:p>
            <a:pPr algn="just">
              <a:lnSpc>
                <a:spcPct val="150000"/>
              </a:lnSpc>
            </a:pPr>
            <a:r>
              <a:rPr lang="en-IN" sz="2000" dirty="0"/>
              <a:t>Vacuum cleaner is our </a:t>
            </a:r>
            <a:r>
              <a:rPr lang="en-IN" sz="2000" b="1" dirty="0"/>
              <a:t>agent</a:t>
            </a:r>
            <a:r>
              <a:rPr lang="en-IN" sz="2000" dirty="0"/>
              <a:t>. </a:t>
            </a:r>
          </a:p>
          <a:p>
            <a:pPr algn="just">
              <a:lnSpc>
                <a:spcPct val="150000"/>
              </a:lnSpc>
            </a:pPr>
            <a:r>
              <a:rPr lang="en-IN" sz="2000" b="1" dirty="0"/>
              <a:t>Goal</a:t>
            </a:r>
            <a:r>
              <a:rPr lang="en-IN" sz="2000" dirty="0"/>
              <a:t> of this agent, is to clean up the whole area. </a:t>
            </a:r>
          </a:p>
          <a:p>
            <a:pPr algn="just">
              <a:lnSpc>
                <a:spcPct val="150000"/>
              </a:lnSpc>
            </a:pPr>
            <a:r>
              <a:rPr lang="en-IN" sz="2000" dirty="0"/>
              <a:t>We have two rooms and one vacuum cleaner. </a:t>
            </a:r>
          </a:p>
          <a:p>
            <a:pPr algn="just">
              <a:lnSpc>
                <a:spcPct val="150000"/>
              </a:lnSpc>
            </a:pPr>
            <a:r>
              <a:rPr lang="en-IN" sz="2000" dirty="0"/>
              <a:t>There is dirt in both the rooms and it is to be cleaned. </a:t>
            </a:r>
          </a:p>
          <a:p>
            <a:pPr algn="just">
              <a:lnSpc>
                <a:spcPct val="150000"/>
              </a:lnSpc>
            </a:pPr>
            <a:r>
              <a:rPr lang="en-IN" sz="2000" dirty="0"/>
              <a:t>The vacuum cleaner is present in any one of these rooms.</a:t>
            </a:r>
          </a:p>
          <a:p>
            <a:pPr algn="just">
              <a:lnSpc>
                <a:spcPct val="150000"/>
              </a:lnSpc>
            </a:pPr>
            <a:r>
              <a:rPr lang="en-IN" sz="2000" dirty="0"/>
              <a:t> Aim :- Reach a state in which both the rooms are clean and are dust free.</a:t>
            </a:r>
          </a:p>
          <a:p>
            <a:pPr algn="just">
              <a:lnSpc>
                <a:spcPct val="150000"/>
              </a:lnSpc>
            </a:pPr>
            <a:r>
              <a:rPr lang="en-IN" sz="2000" b="1" dirty="0"/>
              <a:t>Operations</a:t>
            </a:r>
            <a:r>
              <a:rPr lang="en-IN" sz="2000" dirty="0"/>
              <a:t>: Move Left , Move Right, Suck Dirt.</a:t>
            </a:r>
          </a:p>
        </p:txBody>
      </p:sp>
    </p:spTree>
    <p:extLst>
      <p:ext uri="{BB962C8B-B14F-4D97-AF65-F5344CB8AC3E}">
        <p14:creationId xmlns:p14="http://schemas.microsoft.com/office/powerpoint/2010/main" val="967554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791A877936F4F4895848517DF90D692" ma:contentTypeVersion="5" ma:contentTypeDescription="Create a new document." ma:contentTypeScope="" ma:versionID="fc11b5bb7a0eef3b1a9253f41f585fe5">
  <xsd:schema xmlns:xsd="http://www.w3.org/2001/XMLSchema" xmlns:xs="http://www.w3.org/2001/XMLSchema" xmlns:p="http://schemas.microsoft.com/office/2006/metadata/properties" xmlns:ns2="ef69443e-9dea-4a49-bf07-ba9706c8de42" targetNamespace="http://schemas.microsoft.com/office/2006/metadata/properties" ma:root="true" ma:fieldsID="b8191b8bad161d595d59339ed12dc735" ns2:_="">
    <xsd:import namespace="ef69443e-9dea-4a49-bf07-ba9706c8de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69443e-9dea-4a49-bf07-ba9706c8de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E968C2-F2A2-40C3-8C1B-511349698E72}">
  <ds:schemaRefs>
    <ds:schemaRef ds:uri="http://schemas.microsoft.com/sharepoint/v3/contenttype/forms"/>
  </ds:schemaRefs>
</ds:datastoreItem>
</file>

<file path=customXml/itemProps2.xml><?xml version="1.0" encoding="utf-8"?>
<ds:datastoreItem xmlns:ds="http://schemas.openxmlformats.org/officeDocument/2006/customXml" ds:itemID="{427FC574-74B7-487A-90D3-22A421FBBC8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7F2F154-46FE-44A8-B476-6EC07F2DC3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69443e-9dea-4a49-bf07-ba9706c8de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4145</TotalTime>
  <Words>5188</Words>
  <Application>Microsoft Office PowerPoint</Application>
  <PresentationFormat>On-screen Show (4:3)</PresentationFormat>
  <Paragraphs>380</Paragraphs>
  <Slides>88</Slides>
  <Notes>4</Notes>
  <HiddenSlides>14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88</vt:i4>
      </vt:variant>
    </vt:vector>
  </HeadingPairs>
  <TitlesOfParts>
    <vt:vector size="91" baseType="lpstr">
      <vt:lpstr>Arial</vt:lpstr>
      <vt:lpstr>Calibri</vt:lpstr>
      <vt:lpstr>Office Theme</vt:lpstr>
      <vt:lpstr>Module 2</vt:lpstr>
      <vt:lpstr>PowerPoint Presentation</vt:lpstr>
      <vt:lpstr>PowerPoint Presentation</vt:lpstr>
      <vt:lpstr>PowerPoint Presentation</vt:lpstr>
      <vt:lpstr>Agents and Environments</vt:lpstr>
      <vt:lpstr>PowerPoint Presentation</vt:lpstr>
      <vt:lpstr> </vt:lpstr>
      <vt:lpstr>PowerPoint Presentation</vt:lpstr>
      <vt:lpstr>Classic Vacuum cleaner problem</vt:lpstr>
      <vt:lpstr>PowerPoint Presentation</vt:lpstr>
      <vt:lpstr>The concept of rationality</vt:lpstr>
      <vt:lpstr>PowerPoint Presentation</vt:lpstr>
      <vt:lpstr>PowerPoint Presentation</vt:lpstr>
      <vt:lpstr>* PEAS -Performance Measures, Environment, Actuators, and Sensors PEAS is a type of model on which an AI agent works upon.</vt:lpstr>
      <vt:lpstr>PowerPoint Presentation</vt:lpstr>
      <vt:lpstr>PEAS descriptor for Automated Car Driver</vt:lpstr>
      <vt:lpstr>PEAS descriptor for Automated Car Driver</vt:lpstr>
      <vt:lpstr>PowerPoint Presentation</vt:lpstr>
      <vt:lpstr>PowerPoint Presentation</vt:lpstr>
      <vt:lpstr>PowerPoint Presentation</vt:lpstr>
      <vt:lpstr>PEAS (Performance, Environment, Actuators, Sensors) description </vt:lpstr>
      <vt:lpstr>Mathematician’s theorem-proving assistant </vt:lpstr>
      <vt:lpstr>Autonomous Mars rover </vt:lpstr>
      <vt:lpstr>Internet book-shopping agent</vt:lpstr>
      <vt:lpstr>Robot soccer player</vt:lpstr>
      <vt:lpstr>PowerPoint Presentation</vt:lpstr>
      <vt:lpstr>Omniscience, learning, and autonomy</vt:lpstr>
      <vt:lpstr>PowerPoint Presentation</vt:lpstr>
      <vt:lpstr>Ex: Consider the lowly dung beetle.  </vt:lpstr>
      <vt:lpstr>PowerPoint Presentation</vt:lpstr>
      <vt:lpstr>Properties of task environments</vt:lpstr>
      <vt:lpstr>FULLY OBSERVABLE VS. PARTIALLY OBSERVABLE </vt:lpstr>
      <vt:lpstr>PowerPoint Presentation</vt:lpstr>
      <vt:lpstr>PowerPoint Presentation</vt:lpstr>
      <vt:lpstr>SINGLE AGENT v/s MULTI AGENT </vt:lpstr>
      <vt:lpstr>PowerPoint Presentation</vt:lpstr>
      <vt:lpstr>DETERMINISTIC v/s STOCHASTIC</vt:lpstr>
      <vt:lpstr>PowerPoint Presentation</vt:lpstr>
      <vt:lpstr>EXAMPLE</vt:lpstr>
      <vt:lpstr>EPISODIC VS. SEQUENTIAL</vt:lpstr>
      <vt:lpstr>STATIC v/s DYNAMIC</vt:lpstr>
      <vt:lpstr>PowerPoint Presentation</vt:lpstr>
      <vt:lpstr>DISCRETE VS. CONTINUOUS</vt:lpstr>
      <vt:lpstr>Example( env , time , percepts &amp; actions )</vt:lpstr>
      <vt:lpstr>KNOWN VS. UNKNOWN</vt:lpstr>
      <vt:lpstr>PowerPoint Presentation</vt:lpstr>
      <vt:lpstr>PowerPoint Presentation</vt:lpstr>
      <vt:lpstr>Environment types</vt:lpstr>
      <vt:lpstr>PowerPoint Presentation</vt:lpstr>
      <vt:lpstr>PowerPoint Presentation</vt:lpstr>
      <vt:lpstr>ENVIRONMENT CLASS</vt:lpstr>
      <vt:lpstr>ENVIRONMENT GENERATOR</vt:lpstr>
      <vt:lpstr>PowerPoint Presentation</vt:lpstr>
      <vt:lpstr>Distinct Characteristics of Agent</vt:lpstr>
      <vt:lpstr>AGENT ARCHITECTURE</vt:lpstr>
      <vt:lpstr>Types of Agent Architecture</vt:lpstr>
      <vt:lpstr>PowerPoint Presentation</vt:lpstr>
      <vt:lpstr>THE STRUCTURE OF AGENTS</vt:lpstr>
      <vt:lpstr>Four basic kinds of agent programs</vt:lpstr>
      <vt:lpstr>PowerPoint Presentation</vt:lpstr>
      <vt:lpstr>PowerPoint Presentation</vt:lpstr>
      <vt:lpstr>SIMPLE REFLEX AGENT</vt:lpstr>
      <vt:lpstr>PowerPoint Presentation</vt:lpstr>
      <vt:lpstr>PowerPoint Presentation</vt:lpstr>
      <vt:lpstr>PowerPoint Presentation</vt:lpstr>
      <vt:lpstr>MODEL-BASED REFLEX AGENTS</vt:lpstr>
      <vt:lpstr>PowerPoint Presentation</vt:lpstr>
      <vt:lpstr>PowerPoint Presentation</vt:lpstr>
      <vt:lpstr>PowerPoint Presentation</vt:lpstr>
      <vt:lpstr>PowerPoint Presentation</vt:lpstr>
      <vt:lpstr>PowerPoint Presentation</vt:lpstr>
      <vt:lpstr>GOAL BASED AGENTS                                                       </vt:lpstr>
      <vt:lpstr>PowerPoint Presentation</vt:lpstr>
      <vt:lpstr>UTILITY-BASED AGENTS</vt:lpstr>
      <vt:lpstr>PowerPoint Presentation</vt:lpstr>
      <vt:lpstr>PowerPoint Presentation</vt:lpstr>
      <vt:lpstr>PowerPoint Presentation</vt:lpstr>
      <vt:lpstr>Sophia’s software can be broken down into three configurations: </vt:lpstr>
      <vt:lpstr>LEARNING AGENTS</vt:lpstr>
      <vt:lpstr>Example: Learning Useful Information </vt:lpstr>
      <vt:lpstr>LEARNING AGENT CAN BE DIVIDED INTO FOUR CONCEPTUAL COMPONENTS </vt:lpstr>
      <vt:lpstr>PowerPoint Presentation</vt:lpstr>
      <vt:lpstr>PowerPoint Presentation</vt:lpstr>
      <vt:lpstr>PowerPoint Presentation</vt:lpstr>
      <vt:lpstr>PowerPoint Presentation</vt:lpstr>
      <vt:lpstr> How the components of agent program work</vt:lpstr>
      <vt:lpstr>PowerPoint Presentation</vt:lpstr>
      <vt:lpstr>Applications of Learning Agents in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dc:title>
  <dc:creator>RAN</dc:creator>
  <cp:lastModifiedBy>Samudra Nayak</cp:lastModifiedBy>
  <cp:revision>228</cp:revision>
  <dcterms:created xsi:type="dcterms:W3CDTF">2006-08-16T00:00:00Z</dcterms:created>
  <dcterms:modified xsi:type="dcterms:W3CDTF">2022-02-14T20:31:04Z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0x0101006791A877936F4F4895848517DF90D692</vt:lpwstr>
  </property>
</Properties>
</file>